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arlow SemiCondensed Heavy" panose="020B0604020202020204" charset="0"/>
      <p:regular r:id="rId19"/>
    </p:embeddedFont>
    <p:embeddedFont>
      <p:font typeface="Dreaming Outloud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456"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4.sv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4.sv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sv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4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svg"/><Relationship Id="rId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hyperlink" Target="https://docs.google.com/spreadsheets/d/1WE1XfHWSqjVYGvQER5kU4q_Jf9nXSOzV/edit?usp=sharing&amp;ouid=108382788522221645016&amp;rtpof=true&amp;sd=tru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381159" y="-3237670"/>
            <a:ext cx="8004708" cy="7888276"/>
          </a:xfrm>
          <a:custGeom>
            <a:avLst/>
            <a:gdLst/>
            <a:ahLst/>
            <a:cxnLst/>
            <a:rect l="l" t="t" r="r" b="b"/>
            <a:pathLst>
              <a:path w="8004708" h="7888276">
                <a:moveTo>
                  <a:pt x="0" y="0"/>
                </a:moveTo>
                <a:lnTo>
                  <a:pt x="8004708" y="0"/>
                </a:lnTo>
                <a:lnTo>
                  <a:pt x="8004708" y="7888276"/>
                </a:lnTo>
                <a:lnTo>
                  <a:pt x="0" y="7888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621244">
            <a:off x="3608245" y="-2470415"/>
            <a:ext cx="5195902" cy="4940831"/>
          </a:xfrm>
          <a:custGeom>
            <a:avLst/>
            <a:gdLst/>
            <a:ahLst/>
            <a:cxnLst/>
            <a:rect l="l" t="t" r="r" b="b"/>
            <a:pathLst>
              <a:path w="5195902" h="4940831">
                <a:moveTo>
                  <a:pt x="0" y="0"/>
                </a:moveTo>
                <a:lnTo>
                  <a:pt x="5195902" y="0"/>
                </a:lnTo>
                <a:lnTo>
                  <a:pt x="5195902" y="4940830"/>
                </a:lnTo>
                <a:lnTo>
                  <a:pt x="0" y="4940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2893169">
            <a:off x="1167605" y="3274717"/>
            <a:ext cx="2305351" cy="1211357"/>
          </a:xfrm>
          <a:custGeom>
            <a:avLst/>
            <a:gdLst/>
            <a:ahLst/>
            <a:cxnLst/>
            <a:rect l="l" t="t" r="r" b="b"/>
            <a:pathLst>
              <a:path w="2305351" h="1211357">
                <a:moveTo>
                  <a:pt x="0" y="0"/>
                </a:moveTo>
                <a:lnTo>
                  <a:pt x="2305351" y="0"/>
                </a:lnTo>
                <a:lnTo>
                  <a:pt x="2305351" y="1211358"/>
                </a:lnTo>
                <a:lnTo>
                  <a:pt x="0" y="1211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580752">
            <a:off x="9476486" y="979779"/>
            <a:ext cx="2274134" cy="1194954"/>
          </a:xfrm>
          <a:custGeom>
            <a:avLst/>
            <a:gdLst/>
            <a:ahLst/>
            <a:cxnLst/>
            <a:rect l="l" t="t" r="r" b="b"/>
            <a:pathLst>
              <a:path w="2274134" h="1194954">
                <a:moveTo>
                  <a:pt x="0" y="0"/>
                </a:moveTo>
                <a:lnTo>
                  <a:pt x="2274134" y="0"/>
                </a:lnTo>
                <a:lnTo>
                  <a:pt x="2274134" y="1194954"/>
                </a:lnTo>
                <a:lnTo>
                  <a:pt x="0" y="11949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1787203">
            <a:off x="11446108" y="-671208"/>
            <a:ext cx="8329085" cy="3483072"/>
          </a:xfrm>
          <a:custGeom>
            <a:avLst/>
            <a:gdLst/>
            <a:ahLst/>
            <a:cxnLst/>
            <a:rect l="l" t="t" r="r" b="b"/>
            <a:pathLst>
              <a:path w="8329085" h="3483072">
                <a:moveTo>
                  <a:pt x="0" y="0"/>
                </a:moveTo>
                <a:lnTo>
                  <a:pt x="8329085" y="0"/>
                </a:lnTo>
                <a:lnTo>
                  <a:pt x="8329085" y="3483072"/>
                </a:lnTo>
                <a:lnTo>
                  <a:pt x="0" y="34830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1491269">
            <a:off x="-590910" y="6181649"/>
            <a:ext cx="8261702" cy="4431276"/>
          </a:xfrm>
          <a:custGeom>
            <a:avLst/>
            <a:gdLst/>
            <a:ahLst/>
            <a:cxnLst/>
            <a:rect l="l" t="t" r="r" b="b"/>
            <a:pathLst>
              <a:path w="8261702" h="4431276">
                <a:moveTo>
                  <a:pt x="0" y="0"/>
                </a:moveTo>
                <a:lnTo>
                  <a:pt x="8261701" y="0"/>
                </a:lnTo>
                <a:lnTo>
                  <a:pt x="8261701" y="4431276"/>
                </a:lnTo>
                <a:lnTo>
                  <a:pt x="0" y="44312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3786601" y="3063751"/>
            <a:ext cx="10714797" cy="3421359"/>
          </a:xfrm>
          <a:prstGeom prst="rect">
            <a:avLst/>
          </a:prstGeom>
        </p:spPr>
        <p:txBody>
          <a:bodyPr lIns="0" tIns="0" rIns="0" bIns="0" rtlCol="0" anchor="t">
            <a:spAutoFit/>
          </a:bodyPr>
          <a:lstStyle/>
          <a:p>
            <a:pPr algn="ctr">
              <a:lnSpc>
                <a:spcPts val="13199"/>
              </a:lnSpc>
            </a:pPr>
            <a:r>
              <a:rPr lang="en-US" sz="13199">
                <a:solidFill>
                  <a:srgbClr val="000000"/>
                </a:solidFill>
                <a:latin typeface="Barlow SemiCondensed Heavy"/>
              </a:rPr>
              <a:t>IMDB MOVIE ANALYSIS</a:t>
            </a:r>
          </a:p>
        </p:txBody>
      </p:sp>
      <p:sp>
        <p:nvSpPr>
          <p:cNvPr id="13" name="TextBox 13"/>
          <p:cNvSpPr txBox="1"/>
          <p:nvPr/>
        </p:nvSpPr>
        <p:spPr>
          <a:xfrm>
            <a:off x="4942129" y="6494635"/>
            <a:ext cx="8774617" cy="666750"/>
          </a:xfrm>
          <a:prstGeom prst="rect">
            <a:avLst/>
          </a:prstGeom>
        </p:spPr>
        <p:txBody>
          <a:bodyPr lIns="0" tIns="0" rIns="0" bIns="0" rtlCol="0" anchor="t">
            <a:spAutoFit/>
          </a:bodyPr>
          <a:lstStyle/>
          <a:p>
            <a:pPr algn="ctr">
              <a:lnSpc>
                <a:spcPts val="5399"/>
              </a:lnSpc>
            </a:pPr>
            <a:r>
              <a:rPr lang="en-US" sz="4499">
                <a:solidFill>
                  <a:srgbClr val="000000"/>
                </a:solidFill>
                <a:latin typeface="Dreaming Outloud Sans Bold"/>
              </a:rPr>
              <a:t>Trainity Project By Vaishakh Menon</a:t>
            </a:r>
          </a:p>
        </p:txBody>
      </p:sp>
      <p:sp>
        <p:nvSpPr>
          <p:cNvPr id="14" name="Freeform 14"/>
          <p:cNvSpPr/>
          <p:nvPr/>
        </p:nvSpPr>
        <p:spPr>
          <a:xfrm rot="1159162">
            <a:off x="4972912" y="7554100"/>
            <a:ext cx="2305351" cy="1211357"/>
          </a:xfrm>
          <a:custGeom>
            <a:avLst/>
            <a:gdLst/>
            <a:ahLst/>
            <a:cxnLst/>
            <a:rect l="l" t="t" r="r" b="b"/>
            <a:pathLst>
              <a:path w="2305351" h="1211357">
                <a:moveTo>
                  <a:pt x="0" y="0"/>
                </a:moveTo>
                <a:lnTo>
                  <a:pt x="2305350" y="0"/>
                </a:lnTo>
                <a:lnTo>
                  <a:pt x="2305350" y="1211357"/>
                </a:lnTo>
                <a:lnTo>
                  <a:pt x="0" y="12113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rot="1716659">
            <a:off x="7642448" y="8389836"/>
            <a:ext cx="5544933" cy="2369199"/>
          </a:xfrm>
          <a:custGeom>
            <a:avLst/>
            <a:gdLst/>
            <a:ahLst/>
            <a:cxnLst/>
            <a:rect l="l" t="t" r="r" b="b"/>
            <a:pathLst>
              <a:path w="5544933" h="2369199">
                <a:moveTo>
                  <a:pt x="0" y="0"/>
                </a:moveTo>
                <a:lnTo>
                  <a:pt x="5544933" y="0"/>
                </a:lnTo>
                <a:lnTo>
                  <a:pt x="5544933" y="2369199"/>
                </a:lnTo>
                <a:lnTo>
                  <a:pt x="0" y="23691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rot="-1826829">
            <a:off x="13105373" y="5014372"/>
            <a:ext cx="5010556" cy="5299626"/>
          </a:xfrm>
          <a:custGeom>
            <a:avLst/>
            <a:gdLst/>
            <a:ahLst/>
            <a:cxnLst/>
            <a:rect l="l" t="t" r="r" b="b"/>
            <a:pathLst>
              <a:path w="5010556" h="5299626">
                <a:moveTo>
                  <a:pt x="0" y="0"/>
                </a:moveTo>
                <a:lnTo>
                  <a:pt x="5010555" y="0"/>
                </a:lnTo>
                <a:lnTo>
                  <a:pt x="5010555" y="5299626"/>
                </a:lnTo>
                <a:lnTo>
                  <a:pt x="0" y="529962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059068" y="-1175629"/>
            <a:ext cx="4175535" cy="4114800"/>
          </a:xfrm>
          <a:custGeom>
            <a:avLst/>
            <a:gdLst/>
            <a:ahLst/>
            <a:cxnLst/>
            <a:rect l="l" t="t" r="r" b="b"/>
            <a:pathLst>
              <a:path w="4175535" h="4114800">
                <a:moveTo>
                  <a:pt x="0" y="0"/>
                </a:moveTo>
                <a:lnTo>
                  <a:pt x="4175536" y="0"/>
                </a:lnTo>
                <a:lnTo>
                  <a:pt x="41755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5171532" y="-1175629"/>
            <a:ext cx="4175535" cy="4114800"/>
          </a:xfrm>
          <a:custGeom>
            <a:avLst/>
            <a:gdLst/>
            <a:ahLst/>
            <a:cxnLst/>
            <a:rect l="l" t="t" r="r" b="b"/>
            <a:pathLst>
              <a:path w="4175535" h="4114800">
                <a:moveTo>
                  <a:pt x="4175536" y="0"/>
                </a:moveTo>
                <a:lnTo>
                  <a:pt x="0" y="0"/>
                </a:lnTo>
                <a:lnTo>
                  <a:pt x="0" y="4114800"/>
                </a:lnTo>
                <a:lnTo>
                  <a:pt x="4175536" y="4114800"/>
                </a:lnTo>
                <a:lnTo>
                  <a:pt x="417553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800000" flipH="1">
            <a:off x="-1059068" y="7200900"/>
            <a:ext cx="4175535" cy="4114800"/>
          </a:xfrm>
          <a:custGeom>
            <a:avLst/>
            <a:gdLst/>
            <a:ahLst/>
            <a:cxnLst/>
            <a:rect l="l" t="t" r="r" b="b"/>
            <a:pathLst>
              <a:path w="4175535" h="4114800">
                <a:moveTo>
                  <a:pt x="4175536" y="0"/>
                </a:moveTo>
                <a:lnTo>
                  <a:pt x="0" y="0"/>
                </a:lnTo>
                <a:lnTo>
                  <a:pt x="0" y="4114800"/>
                </a:lnTo>
                <a:lnTo>
                  <a:pt x="4175536" y="4114800"/>
                </a:lnTo>
                <a:lnTo>
                  <a:pt x="417553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15171532" y="7200900"/>
            <a:ext cx="4175535" cy="4114800"/>
          </a:xfrm>
          <a:custGeom>
            <a:avLst/>
            <a:gdLst/>
            <a:ahLst/>
            <a:cxnLst/>
            <a:rect l="l" t="t" r="r" b="b"/>
            <a:pathLst>
              <a:path w="4175535" h="4114800">
                <a:moveTo>
                  <a:pt x="0" y="0"/>
                </a:moveTo>
                <a:lnTo>
                  <a:pt x="4175536" y="0"/>
                </a:lnTo>
                <a:lnTo>
                  <a:pt x="41755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405510" y="1286427"/>
            <a:ext cx="5096684" cy="752475"/>
          </a:xfrm>
          <a:prstGeom prst="rect">
            <a:avLst/>
          </a:prstGeom>
        </p:spPr>
        <p:txBody>
          <a:bodyPr lIns="0" tIns="0" rIns="0" bIns="0" rtlCol="0" anchor="t">
            <a:spAutoFit/>
          </a:bodyPr>
          <a:lstStyle/>
          <a:p>
            <a:pPr algn="l">
              <a:lnSpc>
                <a:spcPts val="6299"/>
              </a:lnSpc>
              <a:spcBef>
                <a:spcPct val="0"/>
              </a:spcBef>
            </a:pPr>
            <a:r>
              <a:rPr lang="en-US" sz="4499">
                <a:solidFill>
                  <a:srgbClr val="CE0000"/>
                </a:solidFill>
                <a:latin typeface="Dreaming Outloud Sans"/>
              </a:rPr>
              <a:t>Movie Genre Analysis</a:t>
            </a:r>
          </a:p>
        </p:txBody>
      </p:sp>
      <p:sp>
        <p:nvSpPr>
          <p:cNvPr id="11" name="TextBox 11"/>
          <p:cNvSpPr txBox="1"/>
          <p:nvPr/>
        </p:nvSpPr>
        <p:spPr>
          <a:xfrm>
            <a:off x="896763" y="2158121"/>
            <a:ext cx="6114178" cy="1552575"/>
          </a:xfrm>
          <a:prstGeom prst="rect">
            <a:avLst/>
          </a:prstGeom>
        </p:spPr>
        <p:txBody>
          <a:bodyPr lIns="0" tIns="0" rIns="0" bIns="0" rtlCol="0" anchor="t">
            <a:spAutoFit/>
          </a:bodyPr>
          <a:lstStyle/>
          <a:p>
            <a:pPr algn="l">
              <a:lnSpc>
                <a:spcPts val="4079"/>
              </a:lnSpc>
            </a:pPr>
            <a:r>
              <a:rPr lang="en-US" sz="3399">
                <a:solidFill>
                  <a:srgbClr val="000000"/>
                </a:solidFill>
                <a:latin typeface="Dreaming Outloud Sans Bold"/>
              </a:rPr>
              <a:t>Analyze the distribution of movie genres and their impact on the IMDB score.</a:t>
            </a:r>
          </a:p>
        </p:txBody>
      </p:sp>
      <p:sp>
        <p:nvSpPr>
          <p:cNvPr id="12" name="TextBox 12"/>
          <p:cNvSpPr txBox="1"/>
          <p:nvPr/>
        </p:nvSpPr>
        <p:spPr>
          <a:xfrm>
            <a:off x="11429713" y="1286427"/>
            <a:ext cx="5829587" cy="752475"/>
          </a:xfrm>
          <a:prstGeom prst="rect">
            <a:avLst/>
          </a:prstGeom>
        </p:spPr>
        <p:txBody>
          <a:bodyPr lIns="0" tIns="0" rIns="0" bIns="0" rtlCol="0" anchor="t">
            <a:spAutoFit/>
          </a:bodyPr>
          <a:lstStyle/>
          <a:p>
            <a:pPr algn="l">
              <a:lnSpc>
                <a:spcPts val="6299"/>
              </a:lnSpc>
              <a:spcBef>
                <a:spcPct val="0"/>
              </a:spcBef>
            </a:pPr>
            <a:r>
              <a:rPr lang="en-US" sz="4499">
                <a:solidFill>
                  <a:srgbClr val="CE0000"/>
                </a:solidFill>
                <a:latin typeface="Dreaming Outloud Sans"/>
              </a:rPr>
              <a:t>Movie Duration Analysis</a:t>
            </a:r>
          </a:p>
        </p:txBody>
      </p:sp>
      <p:sp>
        <p:nvSpPr>
          <p:cNvPr id="13" name="TextBox 13"/>
          <p:cNvSpPr txBox="1"/>
          <p:nvPr/>
        </p:nvSpPr>
        <p:spPr>
          <a:xfrm>
            <a:off x="11276724" y="2158121"/>
            <a:ext cx="6135565" cy="1552575"/>
          </a:xfrm>
          <a:prstGeom prst="rect">
            <a:avLst/>
          </a:prstGeom>
        </p:spPr>
        <p:txBody>
          <a:bodyPr lIns="0" tIns="0" rIns="0" bIns="0" rtlCol="0" anchor="t">
            <a:spAutoFit/>
          </a:bodyPr>
          <a:lstStyle/>
          <a:p>
            <a:pPr algn="l">
              <a:lnSpc>
                <a:spcPts val="4079"/>
              </a:lnSpc>
            </a:pPr>
            <a:r>
              <a:rPr lang="en-US" sz="3399">
                <a:solidFill>
                  <a:srgbClr val="000000"/>
                </a:solidFill>
                <a:latin typeface="Dreaming Outloud Sans Bold"/>
              </a:rPr>
              <a:t>Analyze the distribution of movie durations and its impact on the IMDB score.</a:t>
            </a:r>
          </a:p>
        </p:txBody>
      </p:sp>
      <p:sp>
        <p:nvSpPr>
          <p:cNvPr id="14" name="TextBox 14"/>
          <p:cNvSpPr txBox="1"/>
          <p:nvPr/>
        </p:nvSpPr>
        <p:spPr>
          <a:xfrm>
            <a:off x="6927156" y="4245903"/>
            <a:ext cx="4433688" cy="752475"/>
          </a:xfrm>
          <a:prstGeom prst="rect">
            <a:avLst/>
          </a:prstGeom>
        </p:spPr>
        <p:txBody>
          <a:bodyPr lIns="0" tIns="0" rIns="0" bIns="0" rtlCol="0" anchor="t">
            <a:spAutoFit/>
          </a:bodyPr>
          <a:lstStyle/>
          <a:p>
            <a:pPr algn="l">
              <a:lnSpc>
                <a:spcPts val="6299"/>
              </a:lnSpc>
              <a:spcBef>
                <a:spcPct val="0"/>
              </a:spcBef>
            </a:pPr>
            <a:r>
              <a:rPr lang="en-US" sz="4499">
                <a:solidFill>
                  <a:srgbClr val="CE0000"/>
                </a:solidFill>
                <a:latin typeface="Dreaming Outloud Sans"/>
              </a:rPr>
              <a:t>Language Analysis</a:t>
            </a:r>
          </a:p>
        </p:txBody>
      </p:sp>
      <p:sp>
        <p:nvSpPr>
          <p:cNvPr id="15" name="TextBox 15"/>
          <p:cNvSpPr txBox="1"/>
          <p:nvPr/>
        </p:nvSpPr>
        <p:spPr>
          <a:xfrm>
            <a:off x="1908104" y="6786562"/>
            <a:ext cx="4091496" cy="752475"/>
          </a:xfrm>
          <a:prstGeom prst="rect">
            <a:avLst/>
          </a:prstGeom>
        </p:spPr>
        <p:txBody>
          <a:bodyPr lIns="0" tIns="0" rIns="0" bIns="0" rtlCol="0" anchor="t">
            <a:spAutoFit/>
          </a:bodyPr>
          <a:lstStyle/>
          <a:p>
            <a:pPr algn="l">
              <a:lnSpc>
                <a:spcPts val="6299"/>
              </a:lnSpc>
              <a:spcBef>
                <a:spcPct val="0"/>
              </a:spcBef>
            </a:pPr>
            <a:r>
              <a:rPr lang="en-US" sz="4499">
                <a:solidFill>
                  <a:srgbClr val="CE0000"/>
                </a:solidFill>
                <a:latin typeface="Dreaming Outloud Sans"/>
              </a:rPr>
              <a:t>Director Analysis</a:t>
            </a:r>
          </a:p>
        </p:txBody>
      </p:sp>
      <p:sp>
        <p:nvSpPr>
          <p:cNvPr id="16" name="TextBox 16"/>
          <p:cNvSpPr txBox="1"/>
          <p:nvPr/>
        </p:nvSpPr>
        <p:spPr>
          <a:xfrm>
            <a:off x="1046471" y="7662863"/>
            <a:ext cx="5814760" cy="1038225"/>
          </a:xfrm>
          <a:prstGeom prst="rect">
            <a:avLst/>
          </a:prstGeom>
        </p:spPr>
        <p:txBody>
          <a:bodyPr lIns="0" tIns="0" rIns="0" bIns="0" rtlCol="0" anchor="t">
            <a:spAutoFit/>
          </a:bodyPr>
          <a:lstStyle/>
          <a:p>
            <a:pPr algn="l">
              <a:lnSpc>
                <a:spcPts val="4079"/>
              </a:lnSpc>
            </a:pPr>
            <a:r>
              <a:rPr lang="en-US" sz="3399">
                <a:solidFill>
                  <a:srgbClr val="000000"/>
                </a:solidFill>
                <a:latin typeface="Dreaming Outloud Sans Bold"/>
              </a:rPr>
              <a:t>Influence of directors on movie ratings.</a:t>
            </a:r>
          </a:p>
        </p:txBody>
      </p:sp>
      <p:sp>
        <p:nvSpPr>
          <p:cNvPr id="17" name="TextBox 17"/>
          <p:cNvSpPr txBox="1"/>
          <p:nvPr/>
        </p:nvSpPr>
        <p:spPr>
          <a:xfrm>
            <a:off x="5905122" y="5133975"/>
            <a:ext cx="6477757" cy="1038225"/>
          </a:xfrm>
          <a:prstGeom prst="rect">
            <a:avLst/>
          </a:prstGeom>
        </p:spPr>
        <p:txBody>
          <a:bodyPr lIns="0" tIns="0" rIns="0" bIns="0" rtlCol="0" anchor="t">
            <a:spAutoFit/>
          </a:bodyPr>
          <a:lstStyle/>
          <a:p>
            <a:pPr algn="l">
              <a:lnSpc>
                <a:spcPts val="4079"/>
              </a:lnSpc>
            </a:pPr>
            <a:r>
              <a:rPr lang="en-US" sz="3399">
                <a:solidFill>
                  <a:srgbClr val="000000"/>
                </a:solidFill>
                <a:latin typeface="Dreaming Outloud Sans Bold"/>
              </a:rPr>
              <a:t>Examine the distribution of movies based on their language.</a:t>
            </a:r>
          </a:p>
        </p:txBody>
      </p:sp>
      <p:sp>
        <p:nvSpPr>
          <p:cNvPr id="18" name="TextBox 18"/>
          <p:cNvSpPr txBox="1"/>
          <p:nvPr/>
        </p:nvSpPr>
        <p:spPr>
          <a:xfrm>
            <a:off x="12382878" y="6786562"/>
            <a:ext cx="3834852" cy="752475"/>
          </a:xfrm>
          <a:prstGeom prst="rect">
            <a:avLst/>
          </a:prstGeom>
        </p:spPr>
        <p:txBody>
          <a:bodyPr lIns="0" tIns="0" rIns="0" bIns="0" rtlCol="0" anchor="t">
            <a:spAutoFit/>
          </a:bodyPr>
          <a:lstStyle/>
          <a:p>
            <a:pPr algn="l">
              <a:lnSpc>
                <a:spcPts val="6299"/>
              </a:lnSpc>
              <a:spcBef>
                <a:spcPct val="0"/>
              </a:spcBef>
            </a:pPr>
            <a:r>
              <a:rPr lang="en-US" sz="4499">
                <a:solidFill>
                  <a:srgbClr val="CE0000"/>
                </a:solidFill>
                <a:latin typeface="Dreaming Outloud Sans"/>
              </a:rPr>
              <a:t>Budget Analysis</a:t>
            </a:r>
          </a:p>
        </p:txBody>
      </p:sp>
      <p:sp>
        <p:nvSpPr>
          <p:cNvPr id="19" name="TextBox 19"/>
          <p:cNvSpPr txBox="1"/>
          <p:nvPr/>
        </p:nvSpPr>
        <p:spPr>
          <a:xfrm>
            <a:off x="10753321" y="7662863"/>
            <a:ext cx="7182372" cy="1038225"/>
          </a:xfrm>
          <a:prstGeom prst="rect">
            <a:avLst/>
          </a:prstGeom>
        </p:spPr>
        <p:txBody>
          <a:bodyPr lIns="0" tIns="0" rIns="0" bIns="0" rtlCol="0" anchor="t">
            <a:spAutoFit/>
          </a:bodyPr>
          <a:lstStyle/>
          <a:p>
            <a:pPr algn="l">
              <a:lnSpc>
                <a:spcPts val="4079"/>
              </a:lnSpc>
            </a:pPr>
            <a:r>
              <a:rPr lang="en-US" sz="3399">
                <a:solidFill>
                  <a:srgbClr val="000000"/>
                </a:solidFill>
                <a:latin typeface="Dreaming Outloud Sans Bold"/>
              </a:rPr>
              <a:t>Explore the relationship between movie budgets and their financial success.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176397"/>
            <a:ext cx="18480349" cy="10886606"/>
          </a:xfrm>
          <a:custGeom>
            <a:avLst/>
            <a:gdLst/>
            <a:ahLst/>
            <a:cxnLst/>
            <a:rect l="l" t="t" r="r" b="b"/>
            <a:pathLst>
              <a:path w="18480349" h="10886606">
                <a:moveTo>
                  <a:pt x="0" y="0"/>
                </a:moveTo>
                <a:lnTo>
                  <a:pt x="18480349" y="0"/>
                </a:lnTo>
                <a:lnTo>
                  <a:pt x="18480349" y="10886606"/>
                </a:lnTo>
                <a:lnTo>
                  <a:pt x="0" y="10886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152142" y="3723856"/>
            <a:ext cx="8112038" cy="3086100"/>
            <a:chOff x="0" y="0"/>
            <a:chExt cx="2136504" cy="812800"/>
          </a:xfrm>
        </p:grpSpPr>
        <p:sp>
          <p:nvSpPr>
            <p:cNvPr id="7" name="Freeform 7"/>
            <p:cNvSpPr/>
            <p:nvPr/>
          </p:nvSpPr>
          <p:spPr>
            <a:xfrm>
              <a:off x="0" y="0"/>
              <a:ext cx="2136504" cy="812800"/>
            </a:xfrm>
            <a:custGeom>
              <a:avLst/>
              <a:gdLst/>
              <a:ahLst/>
              <a:cxnLst/>
              <a:rect l="l" t="t" r="r" b="b"/>
              <a:pathLst>
                <a:path w="2136504" h="812800">
                  <a:moveTo>
                    <a:pt x="48673" y="0"/>
                  </a:moveTo>
                  <a:lnTo>
                    <a:pt x="2087831" y="0"/>
                  </a:lnTo>
                  <a:cubicBezTo>
                    <a:pt x="2114712" y="0"/>
                    <a:pt x="2136504" y="21792"/>
                    <a:pt x="2136504" y="48673"/>
                  </a:cubicBezTo>
                  <a:lnTo>
                    <a:pt x="2136504" y="764127"/>
                  </a:lnTo>
                  <a:cubicBezTo>
                    <a:pt x="2136504" y="791008"/>
                    <a:pt x="2114712" y="812800"/>
                    <a:pt x="2087831" y="812800"/>
                  </a:cubicBezTo>
                  <a:lnTo>
                    <a:pt x="48673" y="812800"/>
                  </a:lnTo>
                  <a:cubicBezTo>
                    <a:pt x="21792" y="812800"/>
                    <a:pt x="0" y="791008"/>
                    <a:pt x="0" y="764127"/>
                  </a:cubicBezTo>
                  <a:lnTo>
                    <a:pt x="0" y="48673"/>
                  </a:lnTo>
                  <a:cubicBezTo>
                    <a:pt x="0" y="21792"/>
                    <a:pt x="21792" y="0"/>
                    <a:pt x="48673" y="0"/>
                  </a:cubicBezTo>
                  <a:close/>
                </a:path>
              </a:pathLst>
            </a:custGeom>
            <a:solidFill>
              <a:srgbClr val="FECC32"/>
            </a:solidFill>
          </p:spPr>
        </p:sp>
        <p:sp>
          <p:nvSpPr>
            <p:cNvPr id="8" name="TextBox 8"/>
            <p:cNvSpPr txBox="1"/>
            <p:nvPr/>
          </p:nvSpPr>
          <p:spPr>
            <a:xfrm>
              <a:off x="0" y="-38100"/>
              <a:ext cx="2136504"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777096" y="4498962"/>
            <a:ext cx="6733809" cy="1479575"/>
          </a:xfrm>
          <a:prstGeom prst="rect">
            <a:avLst/>
          </a:prstGeom>
        </p:spPr>
        <p:txBody>
          <a:bodyPr lIns="0" tIns="0" rIns="0" bIns="0" rtlCol="0" anchor="t">
            <a:spAutoFit/>
          </a:bodyPr>
          <a:lstStyle/>
          <a:p>
            <a:pPr algn="ctr">
              <a:lnSpc>
                <a:spcPts val="11001"/>
              </a:lnSpc>
            </a:pPr>
            <a:r>
              <a:rPr lang="en-US" sz="11001">
                <a:solidFill>
                  <a:srgbClr val="000000"/>
                </a:solidFill>
                <a:latin typeface="Barlow SemiCondensed Heavy"/>
              </a:rPr>
              <a:t>RESULT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218169"/>
            <a:ext cx="16230600" cy="1621062"/>
            <a:chOff x="0" y="0"/>
            <a:chExt cx="4274726" cy="426946"/>
          </a:xfrm>
        </p:grpSpPr>
        <p:sp>
          <p:nvSpPr>
            <p:cNvPr id="7" name="Freeform 7"/>
            <p:cNvSpPr/>
            <p:nvPr/>
          </p:nvSpPr>
          <p:spPr>
            <a:xfrm>
              <a:off x="0" y="0"/>
              <a:ext cx="4274726" cy="426946"/>
            </a:xfrm>
            <a:custGeom>
              <a:avLst/>
              <a:gdLst/>
              <a:ahLst/>
              <a:cxnLst/>
              <a:rect l="l" t="t" r="r" b="b"/>
              <a:pathLst>
                <a:path w="4274726" h="426946">
                  <a:moveTo>
                    <a:pt x="0" y="0"/>
                  </a:moveTo>
                  <a:lnTo>
                    <a:pt x="4274726" y="0"/>
                  </a:lnTo>
                  <a:lnTo>
                    <a:pt x="4274726" y="426946"/>
                  </a:lnTo>
                  <a:lnTo>
                    <a:pt x="0" y="426946"/>
                  </a:lnTo>
                  <a:close/>
                </a:path>
              </a:pathLst>
            </a:custGeom>
            <a:solidFill>
              <a:srgbClr val="D33F33"/>
            </a:solidFill>
          </p:spPr>
        </p:sp>
        <p:sp>
          <p:nvSpPr>
            <p:cNvPr id="8" name="TextBox 8"/>
            <p:cNvSpPr txBox="1"/>
            <p:nvPr/>
          </p:nvSpPr>
          <p:spPr>
            <a:xfrm>
              <a:off x="0" y="-38100"/>
              <a:ext cx="4274726" cy="46504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84276" y="432557"/>
            <a:ext cx="15319448" cy="1268207"/>
            <a:chOff x="0" y="0"/>
            <a:chExt cx="4034752" cy="334013"/>
          </a:xfrm>
        </p:grpSpPr>
        <p:sp>
          <p:nvSpPr>
            <p:cNvPr id="10" name="Freeform 10"/>
            <p:cNvSpPr/>
            <p:nvPr/>
          </p:nvSpPr>
          <p:spPr>
            <a:xfrm>
              <a:off x="0" y="0"/>
              <a:ext cx="4034752" cy="334013"/>
            </a:xfrm>
            <a:custGeom>
              <a:avLst/>
              <a:gdLst/>
              <a:ahLst/>
              <a:cxnLst/>
              <a:rect l="l" t="t" r="r" b="b"/>
              <a:pathLst>
                <a:path w="4034752" h="334013">
                  <a:moveTo>
                    <a:pt x="25774" y="0"/>
                  </a:moveTo>
                  <a:lnTo>
                    <a:pt x="4008978" y="0"/>
                  </a:lnTo>
                  <a:cubicBezTo>
                    <a:pt x="4015814" y="0"/>
                    <a:pt x="4022369" y="2715"/>
                    <a:pt x="4027203" y="7549"/>
                  </a:cubicBezTo>
                  <a:cubicBezTo>
                    <a:pt x="4032036" y="12382"/>
                    <a:pt x="4034752" y="18938"/>
                    <a:pt x="4034752" y="25774"/>
                  </a:cubicBezTo>
                  <a:lnTo>
                    <a:pt x="4034752" y="308240"/>
                  </a:lnTo>
                  <a:cubicBezTo>
                    <a:pt x="4034752" y="315075"/>
                    <a:pt x="4032036" y="321631"/>
                    <a:pt x="4027203" y="326465"/>
                  </a:cubicBezTo>
                  <a:cubicBezTo>
                    <a:pt x="4022369" y="331298"/>
                    <a:pt x="4015814" y="334013"/>
                    <a:pt x="4008978" y="334013"/>
                  </a:cubicBezTo>
                  <a:lnTo>
                    <a:pt x="25774" y="334013"/>
                  </a:lnTo>
                  <a:cubicBezTo>
                    <a:pt x="18938" y="334013"/>
                    <a:pt x="12382" y="331298"/>
                    <a:pt x="7549" y="326465"/>
                  </a:cubicBezTo>
                  <a:cubicBezTo>
                    <a:pt x="2715" y="321631"/>
                    <a:pt x="0" y="315075"/>
                    <a:pt x="0" y="308240"/>
                  </a:cubicBezTo>
                  <a:lnTo>
                    <a:pt x="0" y="25774"/>
                  </a:lnTo>
                  <a:cubicBezTo>
                    <a:pt x="0" y="18938"/>
                    <a:pt x="2715" y="12382"/>
                    <a:pt x="7549" y="7549"/>
                  </a:cubicBezTo>
                  <a:cubicBezTo>
                    <a:pt x="12382" y="2715"/>
                    <a:pt x="18938" y="0"/>
                    <a:pt x="25774" y="0"/>
                  </a:cubicBezTo>
                  <a:close/>
                </a:path>
              </a:pathLst>
            </a:custGeom>
            <a:solidFill>
              <a:srgbClr val="FECC32"/>
            </a:solidFill>
          </p:spPr>
        </p:sp>
        <p:sp>
          <p:nvSpPr>
            <p:cNvPr id="11" name="TextBox 11"/>
            <p:cNvSpPr txBox="1"/>
            <p:nvPr/>
          </p:nvSpPr>
          <p:spPr>
            <a:xfrm>
              <a:off x="0" y="-38100"/>
              <a:ext cx="4034752" cy="37211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302402" y="601321"/>
            <a:ext cx="13747661" cy="988108"/>
          </a:xfrm>
          <a:prstGeom prst="rect">
            <a:avLst/>
          </a:prstGeom>
        </p:spPr>
        <p:txBody>
          <a:bodyPr lIns="0" tIns="0" rIns="0" bIns="0" rtlCol="0" anchor="t">
            <a:spAutoFit/>
          </a:bodyPr>
          <a:lstStyle/>
          <a:p>
            <a:pPr algn="ctr">
              <a:lnSpc>
                <a:spcPts val="7401"/>
              </a:lnSpc>
            </a:pPr>
            <a:r>
              <a:rPr lang="en-US" sz="7401">
                <a:solidFill>
                  <a:srgbClr val="000000"/>
                </a:solidFill>
                <a:latin typeface="Barlow SemiCondensed Heavy"/>
              </a:rPr>
              <a:t>MOVIE GENRE ANALYSIS</a:t>
            </a:r>
          </a:p>
        </p:txBody>
      </p:sp>
      <p:sp>
        <p:nvSpPr>
          <p:cNvPr id="13" name="Freeform 13"/>
          <p:cNvSpPr/>
          <p:nvPr/>
        </p:nvSpPr>
        <p:spPr>
          <a:xfrm>
            <a:off x="2545050" y="504789"/>
            <a:ext cx="1306679" cy="1123744"/>
          </a:xfrm>
          <a:custGeom>
            <a:avLst/>
            <a:gdLst/>
            <a:ahLst/>
            <a:cxnLst/>
            <a:rect l="l" t="t" r="r" b="b"/>
            <a:pathLst>
              <a:path w="1306679" h="1123744">
                <a:moveTo>
                  <a:pt x="0" y="0"/>
                </a:moveTo>
                <a:lnTo>
                  <a:pt x="1306678" y="0"/>
                </a:lnTo>
                <a:lnTo>
                  <a:pt x="1306678" y="1123744"/>
                </a:lnTo>
                <a:lnTo>
                  <a:pt x="0" y="1123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flipH="1">
            <a:off x="14678919" y="504789"/>
            <a:ext cx="1306679" cy="1123744"/>
          </a:xfrm>
          <a:custGeom>
            <a:avLst/>
            <a:gdLst/>
            <a:ahLst/>
            <a:cxnLst/>
            <a:rect l="l" t="t" r="r" b="b"/>
            <a:pathLst>
              <a:path w="1306679" h="1123744">
                <a:moveTo>
                  <a:pt x="1306679" y="0"/>
                </a:moveTo>
                <a:lnTo>
                  <a:pt x="0" y="0"/>
                </a:lnTo>
                <a:lnTo>
                  <a:pt x="0" y="1123744"/>
                </a:lnTo>
                <a:lnTo>
                  <a:pt x="1306679" y="1123744"/>
                </a:lnTo>
                <a:lnTo>
                  <a:pt x="130667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2302402"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4602518"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690492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9142857"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1445259"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3747661"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5985598"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8056121" y="2268358"/>
            <a:ext cx="9752256" cy="5884982"/>
          </a:xfrm>
          <a:custGeom>
            <a:avLst/>
            <a:gdLst/>
            <a:ahLst/>
            <a:cxnLst/>
            <a:rect l="l" t="t" r="r" b="b"/>
            <a:pathLst>
              <a:path w="9752256" h="5884982">
                <a:moveTo>
                  <a:pt x="0" y="0"/>
                </a:moveTo>
                <a:lnTo>
                  <a:pt x="9752256" y="0"/>
                </a:lnTo>
                <a:lnTo>
                  <a:pt x="9752256" y="5884982"/>
                </a:lnTo>
                <a:lnTo>
                  <a:pt x="0" y="5884982"/>
                </a:lnTo>
                <a:lnTo>
                  <a:pt x="0" y="0"/>
                </a:lnTo>
                <a:close/>
              </a:path>
            </a:pathLst>
          </a:custGeom>
          <a:blipFill>
            <a:blip r:embed="rId8"/>
            <a:stretch>
              <a:fillRect/>
            </a:stretch>
          </a:blipFill>
        </p:spPr>
      </p:sp>
      <p:sp>
        <p:nvSpPr>
          <p:cNvPr id="24" name="TextBox 24"/>
          <p:cNvSpPr txBox="1"/>
          <p:nvPr/>
        </p:nvSpPr>
        <p:spPr>
          <a:xfrm>
            <a:off x="454412" y="2745684"/>
            <a:ext cx="7449251" cy="752475"/>
          </a:xfrm>
          <a:prstGeom prst="rect">
            <a:avLst/>
          </a:prstGeom>
        </p:spPr>
        <p:txBody>
          <a:bodyPr lIns="0" tIns="0" rIns="0" bIns="0" rtlCol="0" anchor="t">
            <a:spAutoFit/>
          </a:bodyPr>
          <a:lstStyle/>
          <a:p>
            <a:pPr algn="l">
              <a:lnSpc>
                <a:spcPts val="6299"/>
              </a:lnSpc>
              <a:spcBef>
                <a:spcPct val="0"/>
              </a:spcBef>
            </a:pPr>
            <a:r>
              <a:rPr lang="en-US" sz="4499">
                <a:solidFill>
                  <a:srgbClr val="CE0000"/>
                </a:solidFill>
                <a:latin typeface="Dreaming Outloud Sans"/>
              </a:rPr>
              <a:t>Most Common Genre of Movies</a:t>
            </a:r>
          </a:p>
        </p:txBody>
      </p:sp>
      <p:sp>
        <p:nvSpPr>
          <p:cNvPr id="25" name="TextBox 25"/>
          <p:cNvSpPr txBox="1"/>
          <p:nvPr/>
        </p:nvSpPr>
        <p:spPr>
          <a:xfrm>
            <a:off x="560287" y="3924563"/>
            <a:ext cx="7237500" cy="3524250"/>
          </a:xfrm>
          <a:prstGeom prst="rect">
            <a:avLst/>
          </a:prstGeom>
        </p:spPr>
        <p:txBody>
          <a:bodyPr lIns="0" tIns="0" rIns="0" bIns="0" rtlCol="0" anchor="t">
            <a:spAutoFit/>
          </a:bodyPr>
          <a:lstStyle/>
          <a:p>
            <a:pPr marL="1004081" lvl="1" indent="-502040" algn="l">
              <a:lnSpc>
                <a:spcPts val="5580"/>
              </a:lnSpc>
              <a:buAutoNum type="arabicPeriod"/>
            </a:pPr>
            <a:r>
              <a:rPr lang="en-US" sz="4650">
                <a:solidFill>
                  <a:srgbClr val="000000"/>
                </a:solidFill>
                <a:latin typeface="Dreaming Outloud Sans Bold"/>
              </a:rPr>
              <a:t>Comedy|Drama|Romance</a:t>
            </a:r>
          </a:p>
          <a:p>
            <a:pPr marL="1004081" lvl="1" indent="-502040" algn="l">
              <a:lnSpc>
                <a:spcPts val="5580"/>
              </a:lnSpc>
              <a:buAutoNum type="arabicPeriod"/>
            </a:pPr>
            <a:r>
              <a:rPr lang="en-US" sz="4650">
                <a:solidFill>
                  <a:srgbClr val="000000"/>
                </a:solidFill>
                <a:latin typeface="Dreaming Outloud Sans Bold"/>
              </a:rPr>
              <a:t>Drama</a:t>
            </a:r>
          </a:p>
          <a:p>
            <a:pPr marL="1004081" lvl="1" indent="-502040" algn="l">
              <a:lnSpc>
                <a:spcPts val="5580"/>
              </a:lnSpc>
              <a:buAutoNum type="arabicPeriod"/>
            </a:pPr>
            <a:r>
              <a:rPr lang="en-US" sz="4650">
                <a:solidFill>
                  <a:srgbClr val="000000"/>
                </a:solidFill>
                <a:latin typeface="Dreaming Outloud Sans Bold"/>
              </a:rPr>
              <a:t>Comedy|Drama</a:t>
            </a:r>
          </a:p>
          <a:p>
            <a:pPr marL="1004081" lvl="1" indent="-502040" algn="l">
              <a:lnSpc>
                <a:spcPts val="5580"/>
              </a:lnSpc>
              <a:buAutoNum type="arabicPeriod"/>
            </a:pPr>
            <a:r>
              <a:rPr lang="en-US" sz="4650">
                <a:solidFill>
                  <a:srgbClr val="000000"/>
                </a:solidFill>
                <a:latin typeface="Dreaming Outloud Sans Bold"/>
              </a:rPr>
              <a:t>Comedy</a:t>
            </a:r>
          </a:p>
          <a:p>
            <a:pPr marL="1004081" lvl="1" indent="-502040" algn="l">
              <a:lnSpc>
                <a:spcPts val="5580"/>
              </a:lnSpc>
              <a:buAutoNum type="arabicPeriod"/>
            </a:pPr>
            <a:r>
              <a:rPr lang="en-US" sz="4650">
                <a:solidFill>
                  <a:srgbClr val="000000"/>
                </a:solidFill>
                <a:latin typeface="Dreaming Outloud Sans Bold"/>
              </a:rPr>
              <a:t>Comedy|Romance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218169"/>
            <a:ext cx="16230600" cy="1621062"/>
            <a:chOff x="0" y="0"/>
            <a:chExt cx="4274726" cy="426946"/>
          </a:xfrm>
        </p:grpSpPr>
        <p:sp>
          <p:nvSpPr>
            <p:cNvPr id="7" name="Freeform 7"/>
            <p:cNvSpPr/>
            <p:nvPr/>
          </p:nvSpPr>
          <p:spPr>
            <a:xfrm>
              <a:off x="0" y="0"/>
              <a:ext cx="4274726" cy="426946"/>
            </a:xfrm>
            <a:custGeom>
              <a:avLst/>
              <a:gdLst/>
              <a:ahLst/>
              <a:cxnLst/>
              <a:rect l="l" t="t" r="r" b="b"/>
              <a:pathLst>
                <a:path w="4274726" h="426946">
                  <a:moveTo>
                    <a:pt x="0" y="0"/>
                  </a:moveTo>
                  <a:lnTo>
                    <a:pt x="4274726" y="0"/>
                  </a:lnTo>
                  <a:lnTo>
                    <a:pt x="4274726" y="426946"/>
                  </a:lnTo>
                  <a:lnTo>
                    <a:pt x="0" y="426946"/>
                  </a:lnTo>
                  <a:close/>
                </a:path>
              </a:pathLst>
            </a:custGeom>
            <a:solidFill>
              <a:srgbClr val="D33F33"/>
            </a:solidFill>
          </p:spPr>
        </p:sp>
        <p:sp>
          <p:nvSpPr>
            <p:cNvPr id="8" name="TextBox 8"/>
            <p:cNvSpPr txBox="1"/>
            <p:nvPr/>
          </p:nvSpPr>
          <p:spPr>
            <a:xfrm>
              <a:off x="0" y="-38100"/>
              <a:ext cx="4274726" cy="46504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84276" y="432557"/>
            <a:ext cx="15319448" cy="1268207"/>
            <a:chOff x="0" y="0"/>
            <a:chExt cx="4034752" cy="334013"/>
          </a:xfrm>
        </p:grpSpPr>
        <p:sp>
          <p:nvSpPr>
            <p:cNvPr id="10" name="Freeform 10"/>
            <p:cNvSpPr/>
            <p:nvPr/>
          </p:nvSpPr>
          <p:spPr>
            <a:xfrm>
              <a:off x="0" y="0"/>
              <a:ext cx="4034752" cy="334013"/>
            </a:xfrm>
            <a:custGeom>
              <a:avLst/>
              <a:gdLst/>
              <a:ahLst/>
              <a:cxnLst/>
              <a:rect l="l" t="t" r="r" b="b"/>
              <a:pathLst>
                <a:path w="4034752" h="334013">
                  <a:moveTo>
                    <a:pt x="25774" y="0"/>
                  </a:moveTo>
                  <a:lnTo>
                    <a:pt x="4008978" y="0"/>
                  </a:lnTo>
                  <a:cubicBezTo>
                    <a:pt x="4015814" y="0"/>
                    <a:pt x="4022369" y="2715"/>
                    <a:pt x="4027203" y="7549"/>
                  </a:cubicBezTo>
                  <a:cubicBezTo>
                    <a:pt x="4032036" y="12382"/>
                    <a:pt x="4034752" y="18938"/>
                    <a:pt x="4034752" y="25774"/>
                  </a:cubicBezTo>
                  <a:lnTo>
                    <a:pt x="4034752" y="308240"/>
                  </a:lnTo>
                  <a:cubicBezTo>
                    <a:pt x="4034752" y="315075"/>
                    <a:pt x="4032036" y="321631"/>
                    <a:pt x="4027203" y="326465"/>
                  </a:cubicBezTo>
                  <a:cubicBezTo>
                    <a:pt x="4022369" y="331298"/>
                    <a:pt x="4015814" y="334013"/>
                    <a:pt x="4008978" y="334013"/>
                  </a:cubicBezTo>
                  <a:lnTo>
                    <a:pt x="25774" y="334013"/>
                  </a:lnTo>
                  <a:cubicBezTo>
                    <a:pt x="18938" y="334013"/>
                    <a:pt x="12382" y="331298"/>
                    <a:pt x="7549" y="326465"/>
                  </a:cubicBezTo>
                  <a:cubicBezTo>
                    <a:pt x="2715" y="321631"/>
                    <a:pt x="0" y="315075"/>
                    <a:pt x="0" y="308240"/>
                  </a:cubicBezTo>
                  <a:lnTo>
                    <a:pt x="0" y="25774"/>
                  </a:lnTo>
                  <a:cubicBezTo>
                    <a:pt x="0" y="18938"/>
                    <a:pt x="2715" y="12382"/>
                    <a:pt x="7549" y="7549"/>
                  </a:cubicBezTo>
                  <a:cubicBezTo>
                    <a:pt x="12382" y="2715"/>
                    <a:pt x="18938" y="0"/>
                    <a:pt x="25774" y="0"/>
                  </a:cubicBezTo>
                  <a:close/>
                </a:path>
              </a:pathLst>
            </a:custGeom>
            <a:solidFill>
              <a:srgbClr val="FECC32"/>
            </a:solidFill>
          </p:spPr>
        </p:sp>
        <p:sp>
          <p:nvSpPr>
            <p:cNvPr id="11" name="TextBox 11"/>
            <p:cNvSpPr txBox="1"/>
            <p:nvPr/>
          </p:nvSpPr>
          <p:spPr>
            <a:xfrm>
              <a:off x="0" y="-38100"/>
              <a:ext cx="4034752" cy="37211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302402"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602518"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690492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9142857"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1445259"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3747661"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15985598"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2302402" y="601321"/>
            <a:ext cx="13747661" cy="988108"/>
          </a:xfrm>
          <a:prstGeom prst="rect">
            <a:avLst/>
          </a:prstGeom>
        </p:spPr>
        <p:txBody>
          <a:bodyPr lIns="0" tIns="0" rIns="0" bIns="0" rtlCol="0" anchor="t">
            <a:spAutoFit/>
          </a:bodyPr>
          <a:lstStyle/>
          <a:p>
            <a:pPr algn="ctr">
              <a:lnSpc>
                <a:spcPts val="7401"/>
              </a:lnSpc>
            </a:pPr>
            <a:r>
              <a:rPr lang="en-US" sz="7401">
                <a:solidFill>
                  <a:srgbClr val="000000"/>
                </a:solidFill>
                <a:latin typeface="Barlow SemiCondensed Heavy"/>
              </a:rPr>
              <a:t>MOVIE DURATION ANALYSIS</a:t>
            </a:r>
          </a:p>
        </p:txBody>
      </p:sp>
      <p:sp>
        <p:nvSpPr>
          <p:cNvPr id="21" name="Freeform 21"/>
          <p:cNvSpPr/>
          <p:nvPr/>
        </p:nvSpPr>
        <p:spPr>
          <a:xfrm rot="1041485">
            <a:off x="2176920" y="648406"/>
            <a:ext cx="1768583" cy="948604"/>
          </a:xfrm>
          <a:custGeom>
            <a:avLst/>
            <a:gdLst/>
            <a:ahLst/>
            <a:cxnLst/>
            <a:rect l="l" t="t" r="r" b="b"/>
            <a:pathLst>
              <a:path w="1768583" h="948604">
                <a:moveTo>
                  <a:pt x="0" y="0"/>
                </a:moveTo>
                <a:lnTo>
                  <a:pt x="1768583" y="0"/>
                </a:lnTo>
                <a:lnTo>
                  <a:pt x="1768583" y="948603"/>
                </a:lnTo>
                <a:lnTo>
                  <a:pt x="0" y="9486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rot="-851468" flipH="1">
            <a:off x="14477120" y="670288"/>
            <a:ext cx="1768583" cy="948604"/>
          </a:xfrm>
          <a:custGeom>
            <a:avLst/>
            <a:gdLst/>
            <a:ahLst/>
            <a:cxnLst/>
            <a:rect l="l" t="t" r="r" b="b"/>
            <a:pathLst>
              <a:path w="1768583" h="948604">
                <a:moveTo>
                  <a:pt x="1768583" y="0"/>
                </a:moveTo>
                <a:lnTo>
                  <a:pt x="0" y="0"/>
                </a:lnTo>
                <a:lnTo>
                  <a:pt x="0" y="948603"/>
                </a:lnTo>
                <a:lnTo>
                  <a:pt x="1768583" y="948603"/>
                </a:lnTo>
                <a:lnTo>
                  <a:pt x="176858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551304" y="2561454"/>
            <a:ext cx="10893955" cy="5298791"/>
          </a:xfrm>
          <a:custGeom>
            <a:avLst/>
            <a:gdLst/>
            <a:ahLst/>
            <a:cxnLst/>
            <a:rect l="l" t="t" r="r" b="b"/>
            <a:pathLst>
              <a:path w="10893955" h="5298791">
                <a:moveTo>
                  <a:pt x="0" y="0"/>
                </a:moveTo>
                <a:lnTo>
                  <a:pt x="10893955" y="0"/>
                </a:lnTo>
                <a:lnTo>
                  <a:pt x="10893955" y="5298791"/>
                </a:lnTo>
                <a:lnTo>
                  <a:pt x="0" y="5298791"/>
                </a:lnTo>
                <a:lnTo>
                  <a:pt x="0" y="0"/>
                </a:lnTo>
                <a:close/>
              </a:path>
            </a:pathLst>
          </a:custGeom>
          <a:blipFill>
            <a:blip r:embed="rId8"/>
            <a:stretch>
              <a:fillRect/>
            </a:stretch>
          </a:blipFill>
        </p:spPr>
      </p:sp>
      <p:sp>
        <p:nvSpPr>
          <p:cNvPr id="24" name="TextBox 24"/>
          <p:cNvSpPr txBox="1"/>
          <p:nvPr/>
        </p:nvSpPr>
        <p:spPr>
          <a:xfrm>
            <a:off x="11841773" y="3076575"/>
            <a:ext cx="6114178" cy="4124325"/>
          </a:xfrm>
          <a:prstGeom prst="rect">
            <a:avLst/>
          </a:prstGeom>
        </p:spPr>
        <p:txBody>
          <a:bodyPr lIns="0" tIns="0" rIns="0" bIns="0" rtlCol="0" anchor="t">
            <a:spAutoFit/>
          </a:bodyPr>
          <a:lstStyle/>
          <a:p>
            <a:pPr marL="734059" lvl="1" indent="-367030" algn="l">
              <a:lnSpc>
                <a:spcPts val="4079"/>
              </a:lnSpc>
              <a:buFont typeface="Arial"/>
              <a:buChar char="•"/>
            </a:pPr>
            <a:r>
              <a:rPr lang="en-US" sz="3399">
                <a:solidFill>
                  <a:srgbClr val="000000"/>
                </a:solidFill>
                <a:latin typeface="Dreaming Outloud Sans Bold"/>
              </a:rPr>
              <a:t>We can see that average duration of the movies are </a:t>
            </a:r>
            <a:r>
              <a:rPr lang="en-US" sz="3399">
                <a:solidFill>
                  <a:srgbClr val="FF1616"/>
                </a:solidFill>
                <a:latin typeface="Dreaming Outloud Sans Bold"/>
              </a:rPr>
              <a:t>110.03 min</a:t>
            </a:r>
            <a:r>
              <a:rPr lang="en-US" sz="3399">
                <a:solidFill>
                  <a:srgbClr val="000000"/>
                </a:solidFill>
                <a:latin typeface="Dreaming Outloud Sans Bold"/>
              </a:rPr>
              <a:t>. </a:t>
            </a:r>
          </a:p>
          <a:p>
            <a:pPr algn="l">
              <a:lnSpc>
                <a:spcPts val="4079"/>
              </a:lnSpc>
            </a:pPr>
            <a:endParaRPr lang="en-US" sz="3399">
              <a:solidFill>
                <a:srgbClr val="000000"/>
              </a:solidFill>
              <a:latin typeface="Dreaming Outloud Sans Bold"/>
            </a:endParaRPr>
          </a:p>
          <a:p>
            <a:pPr marL="734059" lvl="1" indent="-367030" algn="l">
              <a:lnSpc>
                <a:spcPts val="4079"/>
              </a:lnSpc>
              <a:buFont typeface="Arial"/>
              <a:buChar char="•"/>
            </a:pPr>
            <a:r>
              <a:rPr lang="en-US" sz="3399">
                <a:solidFill>
                  <a:srgbClr val="000000"/>
                </a:solidFill>
                <a:latin typeface="Dreaming Outloud Sans Bold"/>
              </a:rPr>
              <a:t>Movies which have duration in between </a:t>
            </a:r>
            <a:r>
              <a:rPr lang="en-US" sz="3399">
                <a:solidFill>
                  <a:srgbClr val="FF1616"/>
                </a:solidFill>
                <a:latin typeface="Dreaming Outloud Sans Bold"/>
              </a:rPr>
              <a:t>200 min</a:t>
            </a:r>
            <a:r>
              <a:rPr lang="en-US" sz="3399">
                <a:solidFill>
                  <a:srgbClr val="000000"/>
                </a:solidFill>
                <a:latin typeface="Dreaming Outloud Sans Bold"/>
              </a:rPr>
              <a:t> and </a:t>
            </a:r>
            <a:r>
              <a:rPr lang="en-US" sz="3399">
                <a:solidFill>
                  <a:srgbClr val="FF1616"/>
                </a:solidFill>
                <a:latin typeface="Dreaming Outloud Sans Bold"/>
              </a:rPr>
              <a:t>250 min</a:t>
            </a:r>
            <a:r>
              <a:rPr lang="en-US" sz="3399">
                <a:solidFill>
                  <a:srgbClr val="000000"/>
                </a:solidFill>
                <a:latin typeface="Dreaming Outloud Sans Bold"/>
              </a:rPr>
              <a:t> are getting better IMDB score.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218169"/>
            <a:ext cx="16230600" cy="1621062"/>
            <a:chOff x="0" y="0"/>
            <a:chExt cx="4274726" cy="426946"/>
          </a:xfrm>
        </p:grpSpPr>
        <p:sp>
          <p:nvSpPr>
            <p:cNvPr id="7" name="Freeform 7"/>
            <p:cNvSpPr/>
            <p:nvPr/>
          </p:nvSpPr>
          <p:spPr>
            <a:xfrm>
              <a:off x="0" y="0"/>
              <a:ext cx="4274726" cy="426946"/>
            </a:xfrm>
            <a:custGeom>
              <a:avLst/>
              <a:gdLst/>
              <a:ahLst/>
              <a:cxnLst/>
              <a:rect l="l" t="t" r="r" b="b"/>
              <a:pathLst>
                <a:path w="4274726" h="426946">
                  <a:moveTo>
                    <a:pt x="0" y="0"/>
                  </a:moveTo>
                  <a:lnTo>
                    <a:pt x="4274726" y="0"/>
                  </a:lnTo>
                  <a:lnTo>
                    <a:pt x="4274726" y="426946"/>
                  </a:lnTo>
                  <a:lnTo>
                    <a:pt x="0" y="426946"/>
                  </a:lnTo>
                  <a:close/>
                </a:path>
              </a:pathLst>
            </a:custGeom>
            <a:solidFill>
              <a:srgbClr val="D33F33"/>
            </a:solidFill>
          </p:spPr>
        </p:sp>
        <p:sp>
          <p:nvSpPr>
            <p:cNvPr id="8" name="TextBox 8"/>
            <p:cNvSpPr txBox="1"/>
            <p:nvPr/>
          </p:nvSpPr>
          <p:spPr>
            <a:xfrm>
              <a:off x="0" y="-38100"/>
              <a:ext cx="4274726" cy="46504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84276" y="432557"/>
            <a:ext cx="15319448" cy="1268207"/>
            <a:chOff x="0" y="0"/>
            <a:chExt cx="4034752" cy="334013"/>
          </a:xfrm>
        </p:grpSpPr>
        <p:sp>
          <p:nvSpPr>
            <p:cNvPr id="10" name="Freeform 10"/>
            <p:cNvSpPr/>
            <p:nvPr/>
          </p:nvSpPr>
          <p:spPr>
            <a:xfrm>
              <a:off x="0" y="0"/>
              <a:ext cx="4034752" cy="334013"/>
            </a:xfrm>
            <a:custGeom>
              <a:avLst/>
              <a:gdLst/>
              <a:ahLst/>
              <a:cxnLst/>
              <a:rect l="l" t="t" r="r" b="b"/>
              <a:pathLst>
                <a:path w="4034752" h="334013">
                  <a:moveTo>
                    <a:pt x="25774" y="0"/>
                  </a:moveTo>
                  <a:lnTo>
                    <a:pt x="4008978" y="0"/>
                  </a:lnTo>
                  <a:cubicBezTo>
                    <a:pt x="4015814" y="0"/>
                    <a:pt x="4022369" y="2715"/>
                    <a:pt x="4027203" y="7549"/>
                  </a:cubicBezTo>
                  <a:cubicBezTo>
                    <a:pt x="4032036" y="12382"/>
                    <a:pt x="4034752" y="18938"/>
                    <a:pt x="4034752" y="25774"/>
                  </a:cubicBezTo>
                  <a:lnTo>
                    <a:pt x="4034752" y="308240"/>
                  </a:lnTo>
                  <a:cubicBezTo>
                    <a:pt x="4034752" y="315075"/>
                    <a:pt x="4032036" y="321631"/>
                    <a:pt x="4027203" y="326465"/>
                  </a:cubicBezTo>
                  <a:cubicBezTo>
                    <a:pt x="4022369" y="331298"/>
                    <a:pt x="4015814" y="334013"/>
                    <a:pt x="4008978" y="334013"/>
                  </a:cubicBezTo>
                  <a:lnTo>
                    <a:pt x="25774" y="334013"/>
                  </a:lnTo>
                  <a:cubicBezTo>
                    <a:pt x="18938" y="334013"/>
                    <a:pt x="12382" y="331298"/>
                    <a:pt x="7549" y="326465"/>
                  </a:cubicBezTo>
                  <a:cubicBezTo>
                    <a:pt x="2715" y="321631"/>
                    <a:pt x="0" y="315075"/>
                    <a:pt x="0" y="308240"/>
                  </a:cubicBezTo>
                  <a:lnTo>
                    <a:pt x="0" y="25774"/>
                  </a:lnTo>
                  <a:cubicBezTo>
                    <a:pt x="0" y="18938"/>
                    <a:pt x="2715" y="12382"/>
                    <a:pt x="7549" y="7549"/>
                  </a:cubicBezTo>
                  <a:cubicBezTo>
                    <a:pt x="12382" y="2715"/>
                    <a:pt x="18938" y="0"/>
                    <a:pt x="25774" y="0"/>
                  </a:cubicBezTo>
                  <a:close/>
                </a:path>
              </a:pathLst>
            </a:custGeom>
            <a:solidFill>
              <a:srgbClr val="FECC32"/>
            </a:solidFill>
          </p:spPr>
        </p:sp>
        <p:sp>
          <p:nvSpPr>
            <p:cNvPr id="11" name="TextBox 11"/>
            <p:cNvSpPr txBox="1"/>
            <p:nvPr/>
          </p:nvSpPr>
          <p:spPr>
            <a:xfrm>
              <a:off x="0" y="-38100"/>
              <a:ext cx="4034752" cy="37211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302402"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602518"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690492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9142857"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1445259"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3747661"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15985598"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rot="-1774286">
            <a:off x="2403351" y="476312"/>
            <a:ext cx="928368" cy="1212832"/>
          </a:xfrm>
          <a:custGeom>
            <a:avLst/>
            <a:gdLst/>
            <a:ahLst/>
            <a:cxnLst/>
            <a:rect l="l" t="t" r="r" b="b"/>
            <a:pathLst>
              <a:path w="928368" h="1212832">
                <a:moveTo>
                  <a:pt x="0" y="0"/>
                </a:moveTo>
                <a:lnTo>
                  <a:pt x="928367" y="0"/>
                </a:lnTo>
                <a:lnTo>
                  <a:pt x="928367" y="1212832"/>
                </a:lnTo>
                <a:lnTo>
                  <a:pt x="0" y="12128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3570525" y="579307"/>
            <a:ext cx="554612" cy="1121458"/>
          </a:xfrm>
          <a:custGeom>
            <a:avLst/>
            <a:gdLst/>
            <a:ahLst/>
            <a:cxnLst/>
            <a:rect l="l" t="t" r="r" b="b"/>
            <a:pathLst>
              <a:path w="554612" h="1121458">
                <a:moveTo>
                  <a:pt x="0" y="0"/>
                </a:moveTo>
                <a:lnTo>
                  <a:pt x="554612" y="0"/>
                </a:lnTo>
                <a:lnTo>
                  <a:pt x="554612" y="1121458"/>
                </a:lnTo>
                <a:lnTo>
                  <a:pt x="0" y="1121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4344250" y="579307"/>
            <a:ext cx="554612" cy="1121458"/>
          </a:xfrm>
          <a:custGeom>
            <a:avLst/>
            <a:gdLst/>
            <a:ahLst/>
            <a:cxnLst/>
            <a:rect l="l" t="t" r="r" b="b"/>
            <a:pathLst>
              <a:path w="554612" h="1121458">
                <a:moveTo>
                  <a:pt x="0" y="0"/>
                </a:moveTo>
                <a:lnTo>
                  <a:pt x="554612" y="0"/>
                </a:lnTo>
                <a:lnTo>
                  <a:pt x="554612" y="1121458"/>
                </a:lnTo>
                <a:lnTo>
                  <a:pt x="0" y="1121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1637710" flipH="1">
            <a:off x="15125265" y="460245"/>
            <a:ext cx="928368" cy="1212832"/>
          </a:xfrm>
          <a:custGeom>
            <a:avLst/>
            <a:gdLst/>
            <a:ahLst/>
            <a:cxnLst/>
            <a:rect l="l" t="t" r="r" b="b"/>
            <a:pathLst>
              <a:path w="928368" h="1212832">
                <a:moveTo>
                  <a:pt x="928367" y="0"/>
                </a:moveTo>
                <a:lnTo>
                  <a:pt x="0" y="0"/>
                </a:lnTo>
                <a:lnTo>
                  <a:pt x="0" y="1212832"/>
                </a:lnTo>
                <a:lnTo>
                  <a:pt x="928367" y="1212832"/>
                </a:lnTo>
                <a:lnTo>
                  <a:pt x="92836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24"/>
          <p:cNvSpPr txBox="1"/>
          <p:nvPr/>
        </p:nvSpPr>
        <p:spPr>
          <a:xfrm>
            <a:off x="2302402" y="601321"/>
            <a:ext cx="13747661" cy="988108"/>
          </a:xfrm>
          <a:prstGeom prst="rect">
            <a:avLst/>
          </a:prstGeom>
        </p:spPr>
        <p:txBody>
          <a:bodyPr lIns="0" tIns="0" rIns="0" bIns="0" rtlCol="0" anchor="t">
            <a:spAutoFit/>
          </a:bodyPr>
          <a:lstStyle/>
          <a:p>
            <a:pPr algn="ctr">
              <a:lnSpc>
                <a:spcPts val="7401"/>
              </a:lnSpc>
            </a:pPr>
            <a:r>
              <a:rPr lang="en-US" sz="7401">
                <a:solidFill>
                  <a:srgbClr val="000000"/>
                </a:solidFill>
                <a:latin typeface="Barlow SemiCondensed Heavy"/>
              </a:rPr>
              <a:t>LANGUAGE ANALYSIS</a:t>
            </a:r>
          </a:p>
        </p:txBody>
      </p:sp>
      <p:sp>
        <p:nvSpPr>
          <p:cNvPr id="25" name="TextBox 25"/>
          <p:cNvSpPr txBox="1"/>
          <p:nvPr/>
        </p:nvSpPr>
        <p:spPr>
          <a:xfrm>
            <a:off x="2164543" y="3076575"/>
            <a:ext cx="6114178" cy="4124325"/>
          </a:xfrm>
          <a:prstGeom prst="rect">
            <a:avLst/>
          </a:prstGeom>
        </p:spPr>
        <p:txBody>
          <a:bodyPr lIns="0" tIns="0" rIns="0" bIns="0" rtlCol="0" anchor="t">
            <a:spAutoFit/>
          </a:bodyPr>
          <a:lstStyle/>
          <a:p>
            <a:pPr marL="734059" lvl="1" indent="-367030" algn="l">
              <a:lnSpc>
                <a:spcPts val="4079"/>
              </a:lnSpc>
              <a:buFont typeface="Arial"/>
              <a:buChar char="•"/>
            </a:pPr>
            <a:r>
              <a:rPr lang="en-US" sz="3399">
                <a:solidFill>
                  <a:srgbClr val="000000"/>
                </a:solidFill>
                <a:latin typeface="Dreaming Outloud Sans Bold"/>
              </a:rPr>
              <a:t>Most of the movies are in </a:t>
            </a:r>
            <a:r>
              <a:rPr lang="en-US" sz="3399">
                <a:solidFill>
                  <a:srgbClr val="FF1616"/>
                </a:solidFill>
                <a:latin typeface="Dreaming Outloud Sans Bold"/>
              </a:rPr>
              <a:t>English</a:t>
            </a:r>
            <a:r>
              <a:rPr lang="en-US" sz="3399">
                <a:solidFill>
                  <a:srgbClr val="000000"/>
                </a:solidFill>
                <a:latin typeface="Dreaming Outloud Sans Bold"/>
              </a:rPr>
              <a:t> language with on an average </a:t>
            </a:r>
            <a:r>
              <a:rPr lang="en-US" sz="3399">
                <a:solidFill>
                  <a:srgbClr val="FF1616"/>
                </a:solidFill>
                <a:latin typeface="Dreaming Outloud Sans Bold"/>
              </a:rPr>
              <a:t>6.4</a:t>
            </a:r>
            <a:r>
              <a:rPr lang="en-US" sz="3399">
                <a:solidFill>
                  <a:srgbClr val="000000"/>
                </a:solidFill>
                <a:latin typeface="Dreaming Outloud Sans Bold"/>
              </a:rPr>
              <a:t> IMDB score.</a:t>
            </a:r>
          </a:p>
          <a:p>
            <a:pPr algn="l">
              <a:lnSpc>
                <a:spcPts val="4079"/>
              </a:lnSpc>
            </a:pPr>
            <a:endParaRPr lang="en-US" sz="3399">
              <a:solidFill>
                <a:srgbClr val="000000"/>
              </a:solidFill>
              <a:latin typeface="Dreaming Outloud Sans Bold"/>
            </a:endParaRPr>
          </a:p>
          <a:p>
            <a:pPr marL="734059" lvl="1" indent="-367030" algn="l">
              <a:lnSpc>
                <a:spcPts val="4079"/>
              </a:lnSpc>
              <a:buFont typeface="Arial"/>
              <a:buChar char="•"/>
            </a:pPr>
            <a:r>
              <a:rPr lang="en-US" sz="3399">
                <a:solidFill>
                  <a:srgbClr val="FF1616"/>
                </a:solidFill>
                <a:latin typeface="Dreaming Outloud Sans Bold"/>
              </a:rPr>
              <a:t>French</a:t>
            </a:r>
            <a:r>
              <a:rPr lang="en-US" sz="3399">
                <a:solidFill>
                  <a:srgbClr val="000000"/>
                </a:solidFill>
                <a:latin typeface="Dreaming Outloud Sans Bold"/>
              </a:rPr>
              <a:t>, </a:t>
            </a:r>
            <a:r>
              <a:rPr lang="en-US" sz="3399">
                <a:solidFill>
                  <a:srgbClr val="FF1616"/>
                </a:solidFill>
                <a:latin typeface="Dreaming Outloud Sans Bold"/>
              </a:rPr>
              <a:t>Spanish</a:t>
            </a:r>
            <a:r>
              <a:rPr lang="en-US" sz="3399">
                <a:solidFill>
                  <a:srgbClr val="000000"/>
                </a:solidFill>
                <a:latin typeface="Dreaming Outloud Sans Bold"/>
              </a:rPr>
              <a:t>, </a:t>
            </a:r>
            <a:r>
              <a:rPr lang="en-US" sz="3399">
                <a:solidFill>
                  <a:srgbClr val="FF1616"/>
                </a:solidFill>
                <a:latin typeface="Dreaming Outloud Sans Bold"/>
              </a:rPr>
              <a:t>Mandarin</a:t>
            </a:r>
            <a:r>
              <a:rPr lang="en-US" sz="3399">
                <a:solidFill>
                  <a:srgbClr val="000000"/>
                </a:solidFill>
                <a:latin typeface="Dreaming Outloud Sans Bold"/>
              </a:rPr>
              <a:t>, </a:t>
            </a:r>
            <a:r>
              <a:rPr lang="en-US" sz="3399">
                <a:solidFill>
                  <a:srgbClr val="FF1616"/>
                </a:solidFill>
                <a:latin typeface="Dreaming Outloud Sans Bold"/>
              </a:rPr>
              <a:t>Japanese</a:t>
            </a:r>
            <a:r>
              <a:rPr lang="en-US" sz="3399">
                <a:solidFill>
                  <a:srgbClr val="000000"/>
                </a:solidFill>
                <a:latin typeface="Dreaming Outloud Sans Bold"/>
              </a:rPr>
              <a:t> and </a:t>
            </a:r>
            <a:r>
              <a:rPr lang="en-US" sz="3399">
                <a:solidFill>
                  <a:srgbClr val="FF1616"/>
                </a:solidFill>
                <a:latin typeface="Dreaming Outloud Sans Bold"/>
              </a:rPr>
              <a:t>German</a:t>
            </a:r>
            <a:r>
              <a:rPr lang="en-US" sz="3399">
                <a:solidFill>
                  <a:srgbClr val="000000"/>
                </a:solidFill>
                <a:latin typeface="Dreaming Outloud Sans Bold"/>
              </a:rPr>
              <a:t> are the top languages with more numbers of movies.</a:t>
            </a:r>
          </a:p>
        </p:txBody>
      </p:sp>
      <p:sp>
        <p:nvSpPr>
          <p:cNvPr id="26" name="Freeform 26"/>
          <p:cNvSpPr/>
          <p:nvPr/>
        </p:nvSpPr>
        <p:spPr>
          <a:xfrm>
            <a:off x="9930654" y="2705631"/>
            <a:ext cx="7634014" cy="4875739"/>
          </a:xfrm>
          <a:custGeom>
            <a:avLst/>
            <a:gdLst/>
            <a:ahLst/>
            <a:cxnLst/>
            <a:rect l="l" t="t" r="r" b="b"/>
            <a:pathLst>
              <a:path w="7634014" h="4875739">
                <a:moveTo>
                  <a:pt x="0" y="0"/>
                </a:moveTo>
                <a:lnTo>
                  <a:pt x="7634014" y="0"/>
                </a:lnTo>
                <a:lnTo>
                  <a:pt x="7634014" y="4875738"/>
                </a:lnTo>
                <a:lnTo>
                  <a:pt x="0" y="4875738"/>
                </a:lnTo>
                <a:lnTo>
                  <a:pt x="0" y="0"/>
                </a:lnTo>
                <a:close/>
              </a:path>
            </a:pathLst>
          </a:custGeom>
          <a:blipFill>
            <a:blip r:embed="rId10"/>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218169"/>
            <a:ext cx="16230600" cy="1621062"/>
            <a:chOff x="0" y="0"/>
            <a:chExt cx="4274726" cy="426946"/>
          </a:xfrm>
        </p:grpSpPr>
        <p:sp>
          <p:nvSpPr>
            <p:cNvPr id="7" name="Freeform 7"/>
            <p:cNvSpPr/>
            <p:nvPr/>
          </p:nvSpPr>
          <p:spPr>
            <a:xfrm>
              <a:off x="0" y="0"/>
              <a:ext cx="4274726" cy="426946"/>
            </a:xfrm>
            <a:custGeom>
              <a:avLst/>
              <a:gdLst/>
              <a:ahLst/>
              <a:cxnLst/>
              <a:rect l="l" t="t" r="r" b="b"/>
              <a:pathLst>
                <a:path w="4274726" h="426946">
                  <a:moveTo>
                    <a:pt x="0" y="0"/>
                  </a:moveTo>
                  <a:lnTo>
                    <a:pt x="4274726" y="0"/>
                  </a:lnTo>
                  <a:lnTo>
                    <a:pt x="4274726" y="426946"/>
                  </a:lnTo>
                  <a:lnTo>
                    <a:pt x="0" y="426946"/>
                  </a:lnTo>
                  <a:close/>
                </a:path>
              </a:pathLst>
            </a:custGeom>
            <a:solidFill>
              <a:srgbClr val="D33F33"/>
            </a:solidFill>
          </p:spPr>
        </p:sp>
        <p:sp>
          <p:nvSpPr>
            <p:cNvPr id="8" name="TextBox 8"/>
            <p:cNvSpPr txBox="1"/>
            <p:nvPr/>
          </p:nvSpPr>
          <p:spPr>
            <a:xfrm>
              <a:off x="0" y="-38100"/>
              <a:ext cx="4274726" cy="46504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84276" y="432557"/>
            <a:ext cx="15319448" cy="1268207"/>
            <a:chOff x="0" y="0"/>
            <a:chExt cx="4034752" cy="334013"/>
          </a:xfrm>
        </p:grpSpPr>
        <p:sp>
          <p:nvSpPr>
            <p:cNvPr id="10" name="Freeform 10"/>
            <p:cNvSpPr/>
            <p:nvPr/>
          </p:nvSpPr>
          <p:spPr>
            <a:xfrm>
              <a:off x="0" y="0"/>
              <a:ext cx="4034752" cy="334013"/>
            </a:xfrm>
            <a:custGeom>
              <a:avLst/>
              <a:gdLst/>
              <a:ahLst/>
              <a:cxnLst/>
              <a:rect l="l" t="t" r="r" b="b"/>
              <a:pathLst>
                <a:path w="4034752" h="334013">
                  <a:moveTo>
                    <a:pt x="25774" y="0"/>
                  </a:moveTo>
                  <a:lnTo>
                    <a:pt x="4008978" y="0"/>
                  </a:lnTo>
                  <a:cubicBezTo>
                    <a:pt x="4015814" y="0"/>
                    <a:pt x="4022369" y="2715"/>
                    <a:pt x="4027203" y="7549"/>
                  </a:cubicBezTo>
                  <a:cubicBezTo>
                    <a:pt x="4032036" y="12382"/>
                    <a:pt x="4034752" y="18938"/>
                    <a:pt x="4034752" y="25774"/>
                  </a:cubicBezTo>
                  <a:lnTo>
                    <a:pt x="4034752" y="308240"/>
                  </a:lnTo>
                  <a:cubicBezTo>
                    <a:pt x="4034752" y="315075"/>
                    <a:pt x="4032036" y="321631"/>
                    <a:pt x="4027203" y="326465"/>
                  </a:cubicBezTo>
                  <a:cubicBezTo>
                    <a:pt x="4022369" y="331298"/>
                    <a:pt x="4015814" y="334013"/>
                    <a:pt x="4008978" y="334013"/>
                  </a:cubicBezTo>
                  <a:lnTo>
                    <a:pt x="25774" y="334013"/>
                  </a:lnTo>
                  <a:cubicBezTo>
                    <a:pt x="18938" y="334013"/>
                    <a:pt x="12382" y="331298"/>
                    <a:pt x="7549" y="326465"/>
                  </a:cubicBezTo>
                  <a:cubicBezTo>
                    <a:pt x="2715" y="321631"/>
                    <a:pt x="0" y="315075"/>
                    <a:pt x="0" y="308240"/>
                  </a:cubicBezTo>
                  <a:lnTo>
                    <a:pt x="0" y="25774"/>
                  </a:lnTo>
                  <a:cubicBezTo>
                    <a:pt x="0" y="18938"/>
                    <a:pt x="2715" y="12382"/>
                    <a:pt x="7549" y="7549"/>
                  </a:cubicBezTo>
                  <a:cubicBezTo>
                    <a:pt x="12382" y="2715"/>
                    <a:pt x="18938" y="0"/>
                    <a:pt x="25774" y="0"/>
                  </a:cubicBezTo>
                  <a:close/>
                </a:path>
              </a:pathLst>
            </a:custGeom>
            <a:solidFill>
              <a:srgbClr val="FECC32"/>
            </a:solidFill>
          </p:spPr>
        </p:sp>
        <p:sp>
          <p:nvSpPr>
            <p:cNvPr id="11" name="TextBox 11"/>
            <p:cNvSpPr txBox="1"/>
            <p:nvPr/>
          </p:nvSpPr>
          <p:spPr>
            <a:xfrm>
              <a:off x="0" y="-38100"/>
              <a:ext cx="4034752" cy="37211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302402"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602518"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690492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9142857"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1445259"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3747661"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15985598"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3685435" y="543893"/>
            <a:ext cx="917084" cy="1156872"/>
          </a:xfrm>
          <a:custGeom>
            <a:avLst/>
            <a:gdLst/>
            <a:ahLst/>
            <a:cxnLst/>
            <a:rect l="l" t="t" r="r" b="b"/>
            <a:pathLst>
              <a:path w="917084" h="1156872">
                <a:moveTo>
                  <a:pt x="0" y="0"/>
                </a:moveTo>
                <a:lnTo>
                  <a:pt x="917083" y="0"/>
                </a:lnTo>
                <a:lnTo>
                  <a:pt x="917083" y="1156872"/>
                </a:lnTo>
                <a:lnTo>
                  <a:pt x="0" y="11568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3747661" y="488225"/>
            <a:ext cx="917084" cy="1156872"/>
          </a:xfrm>
          <a:custGeom>
            <a:avLst/>
            <a:gdLst/>
            <a:ahLst/>
            <a:cxnLst/>
            <a:rect l="l" t="t" r="r" b="b"/>
            <a:pathLst>
              <a:path w="917084" h="1156872">
                <a:moveTo>
                  <a:pt x="0" y="0"/>
                </a:moveTo>
                <a:lnTo>
                  <a:pt x="917084" y="0"/>
                </a:lnTo>
                <a:lnTo>
                  <a:pt x="917084" y="1156872"/>
                </a:lnTo>
                <a:lnTo>
                  <a:pt x="0" y="11568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22"/>
          <p:cNvSpPr txBox="1"/>
          <p:nvPr/>
        </p:nvSpPr>
        <p:spPr>
          <a:xfrm>
            <a:off x="2302402" y="601321"/>
            <a:ext cx="13747661" cy="988108"/>
          </a:xfrm>
          <a:prstGeom prst="rect">
            <a:avLst/>
          </a:prstGeom>
        </p:spPr>
        <p:txBody>
          <a:bodyPr lIns="0" tIns="0" rIns="0" bIns="0" rtlCol="0" anchor="t">
            <a:spAutoFit/>
          </a:bodyPr>
          <a:lstStyle/>
          <a:p>
            <a:pPr algn="ctr">
              <a:lnSpc>
                <a:spcPts val="7401"/>
              </a:lnSpc>
            </a:pPr>
            <a:r>
              <a:rPr lang="en-US" sz="7401">
                <a:solidFill>
                  <a:srgbClr val="000000"/>
                </a:solidFill>
                <a:latin typeface="Barlow SemiCondensed Heavy"/>
              </a:rPr>
              <a:t>DIRECTOR ANALYSIS</a:t>
            </a:r>
          </a:p>
        </p:txBody>
      </p:sp>
      <p:sp>
        <p:nvSpPr>
          <p:cNvPr id="23" name="Freeform 23"/>
          <p:cNvSpPr/>
          <p:nvPr/>
        </p:nvSpPr>
        <p:spPr>
          <a:xfrm>
            <a:off x="443814" y="2348197"/>
            <a:ext cx="12142921" cy="5725305"/>
          </a:xfrm>
          <a:custGeom>
            <a:avLst/>
            <a:gdLst/>
            <a:ahLst/>
            <a:cxnLst/>
            <a:rect l="l" t="t" r="r" b="b"/>
            <a:pathLst>
              <a:path w="12142921" h="5725305">
                <a:moveTo>
                  <a:pt x="0" y="0"/>
                </a:moveTo>
                <a:lnTo>
                  <a:pt x="12142921" y="0"/>
                </a:lnTo>
                <a:lnTo>
                  <a:pt x="12142921" y="5725305"/>
                </a:lnTo>
                <a:lnTo>
                  <a:pt x="0" y="5725305"/>
                </a:lnTo>
                <a:lnTo>
                  <a:pt x="0" y="0"/>
                </a:lnTo>
                <a:close/>
              </a:path>
            </a:pathLst>
          </a:custGeom>
          <a:blipFill>
            <a:blip r:embed="rId8"/>
            <a:stretch>
              <a:fillRect/>
            </a:stretch>
          </a:blipFill>
        </p:spPr>
      </p:sp>
      <p:sp>
        <p:nvSpPr>
          <p:cNvPr id="24" name="TextBox 24"/>
          <p:cNvSpPr txBox="1"/>
          <p:nvPr/>
        </p:nvSpPr>
        <p:spPr>
          <a:xfrm>
            <a:off x="13078988" y="4105275"/>
            <a:ext cx="4659864" cy="2066925"/>
          </a:xfrm>
          <a:prstGeom prst="rect">
            <a:avLst/>
          </a:prstGeom>
        </p:spPr>
        <p:txBody>
          <a:bodyPr lIns="0" tIns="0" rIns="0" bIns="0" rtlCol="0" anchor="t">
            <a:spAutoFit/>
          </a:bodyPr>
          <a:lstStyle/>
          <a:p>
            <a:pPr algn="l">
              <a:lnSpc>
                <a:spcPts val="4079"/>
              </a:lnSpc>
            </a:pPr>
            <a:r>
              <a:rPr lang="en-US" sz="3399">
                <a:solidFill>
                  <a:srgbClr val="000000"/>
                </a:solidFill>
                <a:latin typeface="Dreaming Outloud Sans Bold"/>
              </a:rPr>
              <a:t>The list of top 10 directors, having highest IMDB score between </a:t>
            </a:r>
            <a:r>
              <a:rPr lang="en-US" sz="3399">
                <a:solidFill>
                  <a:srgbClr val="FF1616"/>
                </a:solidFill>
                <a:latin typeface="Dreaming Outloud Sans Bold"/>
              </a:rPr>
              <a:t>9.3</a:t>
            </a:r>
            <a:r>
              <a:rPr lang="en-US" sz="3399">
                <a:solidFill>
                  <a:srgbClr val="000000"/>
                </a:solidFill>
                <a:latin typeface="Dreaming Outloud Sans Bold"/>
              </a:rPr>
              <a:t> to </a:t>
            </a:r>
            <a:r>
              <a:rPr lang="en-US" sz="3399">
                <a:solidFill>
                  <a:srgbClr val="FF1616"/>
                </a:solidFill>
                <a:latin typeface="Dreaming Outloud Sans Bold"/>
              </a:rPr>
              <a:t>8.8</a:t>
            </a:r>
            <a:r>
              <a:rPr lang="en-US" sz="3399">
                <a:solidFill>
                  <a:srgbClr val="000000"/>
                </a:solidFill>
                <a:latin typeface="Dreaming Outloud Sans Bold"/>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218169"/>
            <a:ext cx="16230600" cy="1621062"/>
            <a:chOff x="0" y="0"/>
            <a:chExt cx="4274726" cy="426946"/>
          </a:xfrm>
        </p:grpSpPr>
        <p:sp>
          <p:nvSpPr>
            <p:cNvPr id="7" name="Freeform 7"/>
            <p:cNvSpPr/>
            <p:nvPr/>
          </p:nvSpPr>
          <p:spPr>
            <a:xfrm>
              <a:off x="0" y="0"/>
              <a:ext cx="4274726" cy="426946"/>
            </a:xfrm>
            <a:custGeom>
              <a:avLst/>
              <a:gdLst/>
              <a:ahLst/>
              <a:cxnLst/>
              <a:rect l="l" t="t" r="r" b="b"/>
              <a:pathLst>
                <a:path w="4274726" h="426946">
                  <a:moveTo>
                    <a:pt x="0" y="0"/>
                  </a:moveTo>
                  <a:lnTo>
                    <a:pt x="4274726" y="0"/>
                  </a:lnTo>
                  <a:lnTo>
                    <a:pt x="4274726" y="426946"/>
                  </a:lnTo>
                  <a:lnTo>
                    <a:pt x="0" y="426946"/>
                  </a:lnTo>
                  <a:close/>
                </a:path>
              </a:pathLst>
            </a:custGeom>
            <a:solidFill>
              <a:srgbClr val="D33F33"/>
            </a:solidFill>
          </p:spPr>
        </p:sp>
        <p:sp>
          <p:nvSpPr>
            <p:cNvPr id="8" name="TextBox 8"/>
            <p:cNvSpPr txBox="1"/>
            <p:nvPr/>
          </p:nvSpPr>
          <p:spPr>
            <a:xfrm>
              <a:off x="0" y="-38100"/>
              <a:ext cx="4274726" cy="46504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84276" y="432557"/>
            <a:ext cx="15319448" cy="1268207"/>
            <a:chOff x="0" y="0"/>
            <a:chExt cx="4034752" cy="334013"/>
          </a:xfrm>
        </p:grpSpPr>
        <p:sp>
          <p:nvSpPr>
            <p:cNvPr id="10" name="Freeform 10"/>
            <p:cNvSpPr/>
            <p:nvPr/>
          </p:nvSpPr>
          <p:spPr>
            <a:xfrm>
              <a:off x="0" y="0"/>
              <a:ext cx="4034752" cy="334013"/>
            </a:xfrm>
            <a:custGeom>
              <a:avLst/>
              <a:gdLst/>
              <a:ahLst/>
              <a:cxnLst/>
              <a:rect l="l" t="t" r="r" b="b"/>
              <a:pathLst>
                <a:path w="4034752" h="334013">
                  <a:moveTo>
                    <a:pt x="25774" y="0"/>
                  </a:moveTo>
                  <a:lnTo>
                    <a:pt x="4008978" y="0"/>
                  </a:lnTo>
                  <a:cubicBezTo>
                    <a:pt x="4015814" y="0"/>
                    <a:pt x="4022369" y="2715"/>
                    <a:pt x="4027203" y="7549"/>
                  </a:cubicBezTo>
                  <a:cubicBezTo>
                    <a:pt x="4032036" y="12382"/>
                    <a:pt x="4034752" y="18938"/>
                    <a:pt x="4034752" y="25774"/>
                  </a:cubicBezTo>
                  <a:lnTo>
                    <a:pt x="4034752" y="308240"/>
                  </a:lnTo>
                  <a:cubicBezTo>
                    <a:pt x="4034752" y="315075"/>
                    <a:pt x="4032036" y="321631"/>
                    <a:pt x="4027203" y="326465"/>
                  </a:cubicBezTo>
                  <a:cubicBezTo>
                    <a:pt x="4022369" y="331298"/>
                    <a:pt x="4015814" y="334013"/>
                    <a:pt x="4008978" y="334013"/>
                  </a:cubicBezTo>
                  <a:lnTo>
                    <a:pt x="25774" y="334013"/>
                  </a:lnTo>
                  <a:cubicBezTo>
                    <a:pt x="18938" y="334013"/>
                    <a:pt x="12382" y="331298"/>
                    <a:pt x="7549" y="326465"/>
                  </a:cubicBezTo>
                  <a:cubicBezTo>
                    <a:pt x="2715" y="321631"/>
                    <a:pt x="0" y="315075"/>
                    <a:pt x="0" y="308240"/>
                  </a:cubicBezTo>
                  <a:lnTo>
                    <a:pt x="0" y="25774"/>
                  </a:lnTo>
                  <a:cubicBezTo>
                    <a:pt x="0" y="18938"/>
                    <a:pt x="2715" y="12382"/>
                    <a:pt x="7549" y="7549"/>
                  </a:cubicBezTo>
                  <a:cubicBezTo>
                    <a:pt x="12382" y="2715"/>
                    <a:pt x="18938" y="0"/>
                    <a:pt x="25774" y="0"/>
                  </a:cubicBezTo>
                  <a:close/>
                </a:path>
              </a:pathLst>
            </a:custGeom>
            <a:solidFill>
              <a:srgbClr val="FECC32"/>
            </a:solidFill>
          </p:spPr>
        </p:sp>
        <p:sp>
          <p:nvSpPr>
            <p:cNvPr id="11" name="TextBox 11"/>
            <p:cNvSpPr txBox="1"/>
            <p:nvPr/>
          </p:nvSpPr>
          <p:spPr>
            <a:xfrm>
              <a:off x="0" y="-38100"/>
              <a:ext cx="4034752" cy="37211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302402"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602518"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6904920"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9142857" y="8601683"/>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1445259"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3747661" y="8582467"/>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15985598" y="8620898"/>
            <a:ext cx="2302402" cy="1666102"/>
          </a:xfrm>
          <a:custGeom>
            <a:avLst/>
            <a:gdLst/>
            <a:ahLst/>
            <a:cxnLst/>
            <a:rect l="l" t="t" r="r" b="b"/>
            <a:pathLst>
              <a:path w="2302402" h="1666102">
                <a:moveTo>
                  <a:pt x="0" y="0"/>
                </a:moveTo>
                <a:lnTo>
                  <a:pt x="2302402" y="0"/>
                </a:lnTo>
                <a:lnTo>
                  <a:pt x="2302402" y="1666102"/>
                </a:lnTo>
                <a:lnTo>
                  <a:pt x="0" y="1666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3826526" y="414314"/>
            <a:ext cx="1226537" cy="1228771"/>
          </a:xfrm>
          <a:custGeom>
            <a:avLst/>
            <a:gdLst/>
            <a:ahLst/>
            <a:cxnLst/>
            <a:rect l="l" t="t" r="r" b="b"/>
            <a:pathLst>
              <a:path w="1226537" h="1228771">
                <a:moveTo>
                  <a:pt x="0" y="0"/>
                </a:moveTo>
                <a:lnTo>
                  <a:pt x="1226537" y="0"/>
                </a:lnTo>
                <a:lnTo>
                  <a:pt x="1226537" y="1228772"/>
                </a:lnTo>
                <a:lnTo>
                  <a:pt x="0" y="1228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flipH="1">
            <a:off x="13234435" y="471993"/>
            <a:ext cx="1226537" cy="1228771"/>
          </a:xfrm>
          <a:custGeom>
            <a:avLst/>
            <a:gdLst/>
            <a:ahLst/>
            <a:cxnLst/>
            <a:rect l="l" t="t" r="r" b="b"/>
            <a:pathLst>
              <a:path w="1226537" h="1228771">
                <a:moveTo>
                  <a:pt x="1226537" y="0"/>
                </a:moveTo>
                <a:lnTo>
                  <a:pt x="0" y="0"/>
                </a:lnTo>
                <a:lnTo>
                  <a:pt x="0" y="1228772"/>
                </a:lnTo>
                <a:lnTo>
                  <a:pt x="1226537" y="1228772"/>
                </a:lnTo>
                <a:lnTo>
                  <a:pt x="122653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22"/>
          <p:cNvSpPr txBox="1"/>
          <p:nvPr/>
        </p:nvSpPr>
        <p:spPr>
          <a:xfrm>
            <a:off x="2302402" y="601321"/>
            <a:ext cx="13747661" cy="988108"/>
          </a:xfrm>
          <a:prstGeom prst="rect">
            <a:avLst/>
          </a:prstGeom>
        </p:spPr>
        <p:txBody>
          <a:bodyPr lIns="0" tIns="0" rIns="0" bIns="0" rtlCol="0" anchor="t">
            <a:spAutoFit/>
          </a:bodyPr>
          <a:lstStyle/>
          <a:p>
            <a:pPr algn="ctr">
              <a:lnSpc>
                <a:spcPts val="7401"/>
              </a:lnSpc>
            </a:pPr>
            <a:r>
              <a:rPr lang="en-US" sz="7401">
                <a:solidFill>
                  <a:srgbClr val="000000"/>
                </a:solidFill>
                <a:latin typeface="Barlow SemiCondensed Heavy"/>
              </a:rPr>
              <a:t>BUDGET ANALYSIS</a:t>
            </a:r>
          </a:p>
        </p:txBody>
      </p:sp>
      <p:sp>
        <p:nvSpPr>
          <p:cNvPr id="23" name="Freeform 23"/>
          <p:cNvSpPr/>
          <p:nvPr/>
        </p:nvSpPr>
        <p:spPr>
          <a:xfrm>
            <a:off x="6160072" y="2335432"/>
            <a:ext cx="11693010" cy="5750835"/>
          </a:xfrm>
          <a:custGeom>
            <a:avLst/>
            <a:gdLst/>
            <a:ahLst/>
            <a:cxnLst/>
            <a:rect l="l" t="t" r="r" b="b"/>
            <a:pathLst>
              <a:path w="11693010" h="5750835">
                <a:moveTo>
                  <a:pt x="0" y="0"/>
                </a:moveTo>
                <a:lnTo>
                  <a:pt x="11693010" y="0"/>
                </a:lnTo>
                <a:lnTo>
                  <a:pt x="11693010" y="5750835"/>
                </a:lnTo>
                <a:lnTo>
                  <a:pt x="0" y="5750835"/>
                </a:lnTo>
                <a:lnTo>
                  <a:pt x="0" y="0"/>
                </a:lnTo>
                <a:close/>
              </a:path>
            </a:pathLst>
          </a:custGeom>
          <a:blipFill>
            <a:blip r:embed="rId8"/>
            <a:stretch>
              <a:fillRect/>
            </a:stretch>
          </a:blipFill>
        </p:spPr>
      </p:sp>
      <p:sp>
        <p:nvSpPr>
          <p:cNvPr id="24" name="TextBox 24"/>
          <p:cNvSpPr txBox="1"/>
          <p:nvPr/>
        </p:nvSpPr>
        <p:spPr>
          <a:xfrm>
            <a:off x="560521" y="3143924"/>
            <a:ext cx="5193199" cy="4124325"/>
          </a:xfrm>
          <a:prstGeom prst="rect">
            <a:avLst/>
          </a:prstGeom>
        </p:spPr>
        <p:txBody>
          <a:bodyPr lIns="0" tIns="0" rIns="0" bIns="0" rtlCol="0" anchor="t">
            <a:spAutoFit/>
          </a:bodyPr>
          <a:lstStyle/>
          <a:p>
            <a:pPr marL="734059" lvl="1" indent="-367030" algn="l">
              <a:lnSpc>
                <a:spcPts val="4079"/>
              </a:lnSpc>
              <a:buFont typeface="Arial"/>
              <a:buChar char="•"/>
            </a:pPr>
            <a:r>
              <a:rPr lang="en-US" sz="3399">
                <a:solidFill>
                  <a:srgbClr val="000000"/>
                </a:solidFill>
                <a:latin typeface="Dreaming Outloud Sans Bold"/>
              </a:rPr>
              <a:t>Top 10 movies which gave profit.</a:t>
            </a:r>
          </a:p>
          <a:p>
            <a:pPr algn="l">
              <a:lnSpc>
                <a:spcPts val="4079"/>
              </a:lnSpc>
            </a:pPr>
            <a:endParaRPr lang="en-US" sz="3399">
              <a:solidFill>
                <a:srgbClr val="000000"/>
              </a:solidFill>
              <a:latin typeface="Dreaming Outloud Sans Bold"/>
            </a:endParaRPr>
          </a:p>
          <a:p>
            <a:pPr marL="734059" lvl="1" indent="-367030" algn="l">
              <a:lnSpc>
                <a:spcPts val="4079"/>
              </a:lnSpc>
              <a:buFont typeface="Arial"/>
              <a:buChar char="•"/>
            </a:pPr>
            <a:r>
              <a:rPr lang="en-US" sz="3399">
                <a:solidFill>
                  <a:srgbClr val="000000"/>
                </a:solidFill>
                <a:latin typeface="Dreaming Outloud Sans Bold"/>
              </a:rPr>
              <a:t>By analysing IMDB dataset we can see that movies have budget of above </a:t>
            </a:r>
            <a:r>
              <a:rPr lang="en-US" sz="3399">
                <a:solidFill>
                  <a:srgbClr val="FF1616"/>
                </a:solidFill>
                <a:latin typeface="Dreaming Outloud Sans Bold"/>
              </a:rPr>
              <a:t>200000000</a:t>
            </a:r>
            <a:r>
              <a:rPr lang="en-US" sz="3399">
                <a:solidFill>
                  <a:srgbClr val="000000"/>
                </a:solidFill>
                <a:latin typeface="Dreaming Outloud Sans Bold"/>
              </a:rPr>
              <a:t> getting more profit.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sp>
        <p:nvSpPr>
          <p:cNvPr id="6" name="Freeform 6"/>
          <p:cNvSpPr/>
          <p:nvPr/>
        </p:nvSpPr>
        <p:spPr>
          <a:xfrm rot="1787203">
            <a:off x="12002169" y="-770612"/>
            <a:ext cx="8329085" cy="3483072"/>
          </a:xfrm>
          <a:custGeom>
            <a:avLst/>
            <a:gdLst/>
            <a:ahLst/>
            <a:cxnLst/>
            <a:rect l="l" t="t" r="r" b="b"/>
            <a:pathLst>
              <a:path w="8329085" h="3483072">
                <a:moveTo>
                  <a:pt x="0" y="0"/>
                </a:moveTo>
                <a:lnTo>
                  <a:pt x="8329085" y="0"/>
                </a:lnTo>
                <a:lnTo>
                  <a:pt x="8329085" y="3483072"/>
                </a:lnTo>
                <a:lnTo>
                  <a:pt x="0" y="34830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580752">
            <a:off x="6140118" y="1247078"/>
            <a:ext cx="2274134" cy="1194954"/>
          </a:xfrm>
          <a:custGeom>
            <a:avLst/>
            <a:gdLst/>
            <a:ahLst/>
            <a:cxnLst/>
            <a:rect l="l" t="t" r="r" b="b"/>
            <a:pathLst>
              <a:path w="2274134" h="1194954">
                <a:moveTo>
                  <a:pt x="0" y="0"/>
                </a:moveTo>
                <a:lnTo>
                  <a:pt x="2274135" y="0"/>
                </a:lnTo>
                <a:lnTo>
                  <a:pt x="2274135" y="1194954"/>
                </a:lnTo>
                <a:lnTo>
                  <a:pt x="0" y="11949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491269">
            <a:off x="97357" y="2335563"/>
            <a:ext cx="8261702" cy="4431276"/>
          </a:xfrm>
          <a:custGeom>
            <a:avLst/>
            <a:gdLst/>
            <a:ahLst/>
            <a:cxnLst/>
            <a:rect l="l" t="t" r="r" b="b"/>
            <a:pathLst>
              <a:path w="8261702" h="4431276">
                <a:moveTo>
                  <a:pt x="0" y="0"/>
                </a:moveTo>
                <a:lnTo>
                  <a:pt x="8261702" y="0"/>
                </a:lnTo>
                <a:lnTo>
                  <a:pt x="8261702" y="4431276"/>
                </a:lnTo>
                <a:lnTo>
                  <a:pt x="0" y="44312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4743933" y="3797784"/>
            <a:ext cx="8800134" cy="1754484"/>
          </a:xfrm>
          <a:prstGeom prst="rect">
            <a:avLst/>
          </a:prstGeom>
        </p:spPr>
        <p:txBody>
          <a:bodyPr lIns="0" tIns="0" rIns="0" bIns="0" rtlCol="0" anchor="t">
            <a:spAutoFit/>
          </a:bodyPr>
          <a:lstStyle/>
          <a:p>
            <a:pPr algn="ctr">
              <a:lnSpc>
                <a:spcPts val="13199"/>
              </a:lnSpc>
            </a:pPr>
            <a:r>
              <a:rPr lang="en-US" sz="13199">
                <a:solidFill>
                  <a:srgbClr val="000000"/>
                </a:solidFill>
                <a:latin typeface="Barlow SemiCondensed Heavy"/>
              </a:rPr>
              <a:t>THANK YOU</a:t>
            </a:r>
          </a:p>
        </p:txBody>
      </p:sp>
      <p:sp>
        <p:nvSpPr>
          <p:cNvPr id="10" name="Freeform 10"/>
          <p:cNvSpPr/>
          <p:nvPr/>
        </p:nvSpPr>
        <p:spPr>
          <a:xfrm rot="-2893169">
            <a:off x="675705" y="7692204"/>
            <a:ext cx="2305351" cy="1211357"/>
          </a:xfrm>
          <a:custGeom>
            <a:avLst/>
            <a:gdLst/>
            <a:ahLst/>
            <a:cxnLst/>
            <a:rect l="l" t="t" r="r" b="b"/>
            <a:pathLst>
              <a:path w="2305351" h="1211357">
                <a:moveTo>
                  <a:pt x="0" y="0"/>
                </a:moveTo>
                <a:lnTo>
                  <a:pt x="2305351" y="0"/>
                </a:lnTo>
                <a:lnTo>
                  <a:pt x="2305351" y="1211357"/>
                </a:lnTo>
                <a:lnTo>
                  <a:pt x="0" y="12113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159162">
            <a:off x="3893165" y="7980557"/>
            <a:ext cx="2305351" cy="1211357"/>
          </a:xfrm>
          <a:custGeom>
            <a:avLst/>
            <a:gdLst/>
            <a:ahLst/>
            <a:cxnLst/>
            <a:rect l="l" t="t" r="r" b="b"/>
            <a:pathLst>
              <a:path w="2305351" h="1211357">
                <a:moveTo>
                  <a:pt x="0" y="0"/>
                </a:moveTo>
                <a:lnTo>
                  <a:pt x="2305351" y="0"/>
                </a:lnTo>
                <a:lnTo>
                  <a:pt x="2305351" y="1211357"/>
                </a:lnTo>
                <a:lnTo>
                  <a:pt x="0" y="12113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2621244">
            <a:off x="6403783" y="7329473"/>
            <a:ext cx="5195902" cy="4940831"/>
          </a:xfrm>
          <a:custGeom>
            <a:avLst/>
            <a:gdLst/>
            <a:ahLst/>
            <a:cxnLst/>
            <a:rect l="l" t="t" r="r" b="b"/>
            <a:pathLst>
              <a:path w="5195902" h="4940831">
                <a:moveTo>
                  <a:pt x="0" y="0"/>
                </a:moveTo>
                <a:lnTo>
                  <a:pt x="5195902" y="0"/>
                </a:lnTo>
                <a:lnTo>
                  <a:pt x="5195902" y="4940830"/>
                </a:lnTo>
                <a:lnTo>
                  <a:pt x="0" y="4940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1897668" y="4650606"/>
            <a:ext cx="8004708" cy="7888276"/>
          </a:xfrm>
          <a:custGeom>
            <a:avLst/>
            <a:gdLst/>
            <a:ahLst/>
            <a:cxnLst/>
            <a:rect l="l" t="t" r="r" b="b"/>
            <a:pathLst>
              <a:path w="8004708" h="7888276">
                <a:moveTo>
                  <a:pt x="0" y="0"/>
                </a:moveTo>
                <a:lnTo>
                  <a:pt x="8004708" y="0"/>
                </a:lnTo>
                <a:lnTo>
                  <a:pt x="8004708" y="7888275"/>
                </a:lnTo>
                <a:lnTo>
                  <a:pt x="0" y="78882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rot="-1361094">
            <a:off x="1811612" y="207042"/>
            <a:ext cx="2274134" cy="1194954"/>
          </a:xfrm>
          <a:custGeom>
            <a:avLst/>
            <a:gdLst/>
            <a:ahLst/>
            <a:cxnLst/>
            <a:rect l="l" t="t" r="r" b="b"/>
            <a:pathLst>
              <a:path w="2274134" h="1194954">
                <a:moveTo>
                  <a:pt x="0" y="0"/>
                </a:moveTo>
                <a:lnTo>
                  <a:pt x="2274135" y="0"/>
                </a:lnTo>
                <a:lnTo>
                  <a:pt x="2274135" y="1194955"/>
                </a:lnTo>
                <a:lnTo>
                  <a:pt x="0" y="1194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7577803" y="5410150"/>
            <a:ext cx="10449368" cy="692497"/>
          </a:xfrm>
          <a:prstGeom prst="rect">
            <a:avLst/>
          </a:prstGeom>
        </p:spPr>
        <p:txBody>
          <a:bodyPr wrap="square" lIns="0" tIns="0" rIns="0" bIns="0" rtlCol="0" anchor="t">
            <a:spAutoFit/>
          </a:bodyPr>
          <a:lstStyle/>
          <a:p>
            <a:pPr algn="l">
              <a:lnSpc>
                <a:spcPts val="5399"/>
              </a:lnSpc>
            </a:pPr>
            <a:r>
              <a:rPr lang="en-US" sz="4499" dirty="0">
                <a:solidFill>
                  <a:srgbClr val="000000"/>
                </a:solidFill>
                <a:latin typeface="Dreaming Outloud Sans Bold"/>
              </a:rPr>
              <a:t>Reference := </a:t>
            </a:r>
            <a:r>
              <a:rPr lang="en-US" sz="2800" dirty="0">
                <a:solidFill>
                  <a:srgbClr val="000000"/>
                </a:solidFill>
                <a:latin typeface="Dreaming Outloud Sans Bold"/>
                <a:hlinkClick r:id="rId14"/>
              </a:rPr>
              <a:t>Excel Sheet</a:t>
            </a:r>
            <a:endParaRPr lang="en-US" sz="2800" dirty="0">
              <a:solidFill>
                <a:srgbClr val="000000"/>
              </a:solidFill>
              <a:latin typeface="Dreaming Outloud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sp>
        <p:nvSpPr>
          <p:cNvPr id="6" name="Freeform 6"/>
          <p:cNvSpPr/>
          <p:nvPr/>
        </p:nvSpPr>
        <p:spPr>
          <a:xfrm>
            <a:off x="0" y="0"/>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032000" y="0"/>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064000" y="0"/>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096000" y="0"/>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128000" y="0"/>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160000" y="0"/>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4224000" y="0"/>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2192000" y="0"/>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6256000" y="0"/>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6738250" y="1482989"/>
            <a:ext cx="8875500" cy="1543050"/>
            <a:chOff x="0" y="0"/>
            <a:chExt cx="2337580" cy="406400"/>
          </a:xfrm>
        </p:grpSpPr>
        <p:sp>
          <p:nvSpPr>
            <p:cNvPr id="16" name="Freeform 16"/>
            <p:cNvSpPr/>
            <p:nvPr/>
          </p:nvSpPr>
          <p:spPr>
            <a:xfrm>
              <a:off x="0" y="0"/>
              <a:ext cx="2337580" cy="406400"/>
            </a:xfrm>
            <a:custGeom>
              <a:avLst/>
              <a:gdLst/>
              <a:ahLst/>
              <a:cxnLst/>
              <a:rect l="l" t="t" r="r" b="b"/>
              <a:pathLst>
                <a:path w="2337580" h="406400">
                  <a:moveTo>
                    <a:pt x="2134380" y="0"/>
                  </a:moveTo>
                  <a:cubicBezTo>
                    <a:pt x="2246605" y="0"/>
                    <a:pt x="2337580" y="90976"/>
                    <a:pt x="2337580" y="203200"/>
                  </a:cubicBezTo>
                  <a:cubicBezTo>
                    <a:pt x="2337580" y="315424"/>
                    <a:pt x="2246605" y="406400"/>
                    <a:pt x="2134380" y="406400"/>
                  </a:cubicBezTo>
                  <a:lnTo>
                    <a:pt x="203200" y="406400"/>
                  </a:lnTo>
                  <a:cubicBezTo>
                    <a:pt x="90976" y="406400"/>
                    <a:pt x="0" y="315424"/>
                    <a:pt x="0" y="203200"/>
                  </a:cubicBezTo>
                  <a:cubicBezTo>
                    <a:pt x="0" y="90976"/>
                    <a:pt x="90976" y="0"/>
                    <a:pt x="203200" y="0"/>
                  </a:cubicBezTo>
                  <a:close/>
                </a:path>
              </a:pathLst>
            </a:custGeom>
            <a:solidFill>
              <a:srgbClr val="D33F33"/>
            </a:solidFill>
          </p:spPr>
        </p:sp>
        <p:sp>
          <p:nvSpPr>
            <p:cNvPr id="17" name="TextBox 17"/>
            <p:cNvSpPr txBox="1"/>
            <p:nvPr/>
          </p:nvSpPr>
          <p:spPr>
            <a:xfrm>
              <a:off x="0" y="-38100"/>
              <a:ext cx="2337580" cy="444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9390234" y="1853165"/>
            <a:ext cx="3571531" cy="1060451"/>
          </a:xfrm>
          <a:prstGeom prst="rect">
            <a:avLst/>
          </a:prstGeom>
        </p:spPr>
        <p:txBody>
          <a:bodyPr lIns="0" tIns="0" rIns="0" bIns="0" rtlCol="0" anchor="t">
            <a:spAutoFit/>
          </a:bodyPr>
          <a:lstStyle/>
          <a:p>
            <a:pPr algn="ctr">
              <a:lnSpc>
                <a:spcPts val="8000"/>
              </a:lnSpc>
            </a:pPr>
            <a:r>
              <a:rPr lang="en-US" sz="8000">
                <a:solidFill>
                  <a:srgbClr val="000000"/>
                </a:solidFill>
                <a:latin typeface="Dreaming Outloud Sans Bold"/>
              </a:rPr>
              <a:t>Content</a:t>
            </a:r>
          </a:p>
        </p:txBody>
      </p:sp>
      <p:sp>
        <p:nvSpPr>
          <p:cNvPr id="19" name="TextBox 19"/>
          <p:cNvSpPr txBox="1"/>
          <p:nvPr/>
        </p:nvSpPr>
        <p:spPr>
          <a:xfrm>
            <a:off x="6738250" y="3607064"/>
            <a:ext cx="9639488" cy="4457593"/>
          </a:xfrm>
          <a:prstGeom prst="rect">
            <a:avLst/>
          </a:prstGeom>
        </p:spPr>
        <p:txBody>
          <a:bodyPr lIns="0" tIns="0" rIns="0" bIns="0" rtlCol="0" anchor="t">
            <a:spAutoFit/>
          </a:bodyPr>
          <a:lstStyle/>
          <a:p>
            <a:pPr marL="1067304" lvl="1" indent="-533652" algn="l">
              <a:lnSpc>
                <a:spcPts val="5932"/>
              </a:lnSpc>
              <a:buAutoNum type="arabicPeriod"/>
            </a:pPr>
            <a:r>
              <a:rPr lang="en-US" sz="4943">
                <a:solidFill>
                  <a:srgbClr val="000000"/>
                </a:solidFill>
                <a:latin typeface="Dreaming Outloud Sans Bold"/>
              </a:rPr>
              <a:t>Project Description</a:t>
            </a:r>
          </a:p>
          <a:p>
            <a:pPr marL="1067304" lvl="1" indent="-533652" algn="l">
              <a:lnSpc>
                <a:spcPts val="5932"/>
              </a:lnSpc>
              <a:buAutoNum type="arabicPeriod"/>
            </a:pPr>
            <a:r>
              <a:rPr lang="en-US" sz="4943">
                <a:solidFill>
                  <a:srgbClr val="000000"/>
                </a:solidFill>
                <a:latin typeface="Dreaming Outloud Sans Bold"/>
              </a:rPr>
              <a:t>Approach</a:t>
            </a:r>
          </a:p>
          <a:p>
            <a:pPr marL="1067304" lvl="1" indent="-533652" algn="l">
              <a:lnSpc>
                <a:spcPts val="5932"/>
              </a:lnSpc>
              <a:buAutoNum type="arabicPeriod"/>
            </a:pPr>
            <a:r>
              <a:rPr lang="en-US" sz="4943">
                <a:solidFill>
                  <a:srgbClr val="000000"/>
                </a:solidFill>
                <a:latin typeface="Dreaming Outloud Sans Bold"/>
              </a:rPr>
              <a:t>Tech-Stack Used</a:t>
            </a:r>
          </a:p>
          <a:p>
            <a:pPr marL="1067304" lvl="1" indent="-533652" algn="l">
              <a:lnSpc>
                <a:spcPts val="5932"/>
              </a:lnSpc>
              <a:buAutoNum type="arabicPeriod"/>
            </a:pPr>
            <a:r>
              <a:rPr lang="en-US" sz="4943">
                <a:solidFill>
                  <a:srgbClr val="000000"/>
                </a:solidFill>
                <a:latin typeface="Dreaming Outloud Sans Bold"/>
              </a:rPr>
              <a:t>Insights</a:t>
            </a:r>
          </a:p>
          <a:p>
            <a:pPr marL="1067304" lvl="1" indent="-533652" algn="l">
              <a:lnSpc>
                <a:spcPts val="5932"/>
              </a:lnSpc>
              <a:buAutoNum type="arabicPeriod"/>
            </a:pPr>
            <a:r>
              <a:rPr lang="en-US" sz="4943">
                <a:solidFill>
                  <a:srgbClr val="000000"/>
                </a:solidFill>
                <a:latin typeface="Dreaming Outloud Sans Bold"/>
              </a:rPr>
              <a:t>Result</a:t>
            </a:r>
          </a:p>
          <a:p>
            <a:pPr algn="ctr">
              <a:lnSpc>
                <a:spcPts val="5932"/>
              </a:lnSpc>
            </a:pPr>
            <a:endParaRPr lang="en-US" sz="4943">
              <a:solidFill>
                <a:srgbClr val="000000"/>
              </a:solidFill>
              <a:latin typeface="Dreaming Outloud Sans Bold"/>
            </a:endParaRPr>
          </a:p>
        </p:txBody>
      </p:sp>
      <p:sp>
        <p:nvSpPr>
          <p:cNvPr id="20" name="Freeform 20"/>
          <p:cNvSpPr/>
          <p:nvPr/>
        </p:nvSpPr>
        <p:spPr>
          <a:xfrm>
            <a:off x="590461" y="3471518"/>
            <a:ext cx="5254801" cy="3343964"/>
          </a:xfrm>
          <a:custGeom>
            <a:avLst/>
            <a:gdLst/>
            <a:ahLst/>
            <a:cxnLst/>
            <a:rect l="l" t="t" r="r" b="b"/>
            <a:pathLst>
              <a:path w="5254801" h="3343964">
                <a:moveTo>
                  <a:pt x="0" y="0"/>
                </a:moveTo>
                <a:lnTo>
                  <a:pt x="5254801" y="0"/>
                </a:lnTo>
                <a:lnTo>
                  <a:pt x="5254801" y="3343964"/>
                </a:lnTo>
                <a:lnTo>
                  <a:pt x="0" y="3343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0" y="9171247"/>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2032000" y="9171247"/>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4064000" y="9171247"/>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6096000" y="9171247"/>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8128000" y="9171247"/>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10160000" y="9171247"/>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2192000" y="9171247"/>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14224000" y="9171247"/>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6256000" y="9171247"/>
            <a:ext cx="2032000" cy="1115753"/>
          </a:xfrm>
          <a:custGeom>
            <a:avLst/>
            <a:gdLst/>
            <a:ahLst/>
            <a:cxnLst/>
            <a:rect l="l" t="t" r="r" b="b"/>
            <a:pathLst>
              <a:path w="2032000" h="1115753">
                <a:moveTo>
                  <a:pt x="0" y="0"/>
                </a:moveTo>
                <a:lnTo>
                  <a:pt x="2032000" y="0"/>
                </a:lnTo>
                <a:lnTo>
                  <a:pt x="2032000" y="1115753"/>
                </a:lnTo>
                <a:lnTo>
                  <a:pt x="0" y="1115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176397"/>
            <a:ext cx="18480349" cy="10886606"/>
          </a:xfrm>
          <a:custGeom>
            <a:avLst/>
            <a:gdLst/>
            <a:ahLst/>
            <a:cxnLst/>
            <a:rect l="l" t="t" r="r" b="b"/>
            <a:pathLst>
              <a:path w="18480349" h="10886606">
                <a:moveTo>
                  <a:pt x="0" y="0"/>
                </a:moveTo>
                <a:lnTo>
                  <a:pt x="18480349" y="0"/>
                </a:lnTo>
                <a:lnTo>
                  <a:pt x="18480349" y="10886606"/>
                </a:lnTo>
                <a:lnTo>
                  <a:pt x="0" y="10886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152142" y="3723856"/>
            <a:ext cx="8112038" cy="3086100"/>
            <a:chOff x="0" y="0"/>
            <a:chExt cx="2136504" cy="812800"/>
          </a:xfrm>
        </p:grpSpPr>
        <p:sp>
          <p:nvSpPr>
            <p:cNvPr id="7" name="Freeform 7"/>
            <p:cNvSpPr/>
            <p:nvPr/>
          </p:nvSpPr>
          <p:spPr>
            <a:xfrm>
              <a:off x="0" y="0"/>
              <a:ext cx="2136504" cy="812800"/>
            </a:xfrm>
            <a:custGeom>
              <a:avLst/>
              <a:gdLst/>
              <a:ahLst/>
              <a:cxnLst/>
              <a:rect l="l" t="t" r="r" b="b"/>
              <a:pathLst>
                <a:path w="2136504" h="812800">
                  <a:moveTo>
                    <a:pt x="48673" y="0"/>
                  </a:moveTo>
                  <a:lnTo>
                    <a:pt x="2087831" y="0"/>
                  </a:lnTo>
                  <a:cubicBezTo>
                    <a:pt x="2114712" y="0"/>
                    <a:pt x="2136504" y="21792"/>
                    <a:pt x="2136504" y="48673"/>
                  </a:cubicBezTo>
                  <a:lnTo>
                    <a:pt x="2136504" y="764127"/>
                  </a:lnTo>
                  <a:cubicBezTo>
                    <a:pt x="2136504" y="791008"/>
                    <a:pt x="2114712" y="812800"/>
                    <a:pt x="2087831" y="812800"/>
                  </a:cubicBezTo>
                  <a:lnTo>
                    <a:pt x="48673" y="812800"/>
                  </a:lnTo>
                  <a:cubicBezTo>
                    <a:pt x="21792" y="812800"/>
                    <a:pt x="0" y="791008"/>
                    <a:pt x="0" y="764127"/>
                  </a:cubicBezTo>
                  <a:lnTo>
                    <a:pt x="0" y="48673"/>
                  </a:lnTo>
                  <a:cubicBezTo>
                    <a:pt x="0" y="21792"/>
                    <a:pt x="21792" y="0"/>
                    <a:pt x="48673" y="0"/>
                  </a:cubicBezTo>
                  <a:close/>
                </a:path>
              </a:pathLst>
            </a:custGeom>
            <a:solidFill>
              <a:srgbClr val="FECC32"/>
            </a:solidFill>
          </p:spPr>
        </p:sp>
        <p:sp>
          <p:nvSpPr>
            <p:cNvPr id="8" name="TextBox 8"/>
            <p:cNvSpPr txBox="1"/>
            <p:nvPr/>
          </p:nvSpPr>
          <p:spPr>
            <a:xfrm>
              <a:off x="0" y="-38100"/>
              <a:ext cx="2136504"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600745" y="3803637"/>
            <a:ext cx="9278859" cy="2870225"/>
          </a:xfrm>
          <a:prstGeom prst="rect">
            <a:avLst/>
          </a:prstGeom>
        </p:spPr>
        <p:txBody>
          <a:bodyPr lIns="0" tIns="0" rIns="0" bIns="0" rtlCol="0" anchor="t">
            <a:spAutoFit/>
          </a:bodyPr>
          <a:lstStyle/>
          <a:p>
            <a:pPr algn="ctr">
              <a:lnSpc>
                <a:spcPts val="11001"/>
              </a:lnSpc>
            </a:pPr>
            <a:r>
              <a:rPr lang="en-US" sz="11001">
                <a:solidFill>
                  <a:srgbClr val="000000"/>
                </a:solidFill>
                <a:latin typeface="Barlow SemiCondensed Heavy"/>
              </a:rPr>
              <a:t>PROJECT DESCRIPTION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sp>
        <p:nvSpPr>
          <p:cNvPr id="6" name="Freeform 6"/>
          <p:cNvSpPr/>
          <p:nvPr/>
        </p:nvSpPr>
        <p:spPr>
          <a:xfrm rot="-2699999">
            <a:off x="-4345248" y="729338"/>
            <a:ext cx="9053200" cy="8921517"/>
          </a:xfrm>
          <a:custGeom>
            <a:avLst/>
            <a:gdLst/>
            <a:ahLst/>
            <a:cxnLst/>
            <a:rect l="l" t="t" r="r" b="b"/>
            <a:pathLst>
              <a:path w="9053200" h="8921517">
                <a:moveTo>
                  <a:pt x="0" y="0"/>
                </a:moveTo>
                <a:lnTo>
                  <a:pt x="9053200" y="0"/>
                </a:lnTo>
                <a:lnTo>
                  <a:pt x="9053200" y="8921517"/>
                </a:lnTo>
                <a:lnTo>
                  <a:pt x="0" y="89215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699999">
            <a:off x="13596805" y="682741"/>
            <a:ext cx="9053200" cy="8921517"/>
          </a:xfrm>
          <a:custGeom>
            <a:avLst/>
            <a:gdLst/>
            <a:ahLst/>
            <a:cxnLst/>
            <a:rect l="l" t="t" r="r" b="b"/>
            <a:pathLst>
              <a:path w="9053200" h="8921517">
                <a:moveTo>
                  <a:pt x="0" y="0"/>
                </a:moveTo>
                <a:lnTo>
                  <a:pt x="9053200" y="0"/>
                </a:lnTo>
                <a:lnTo>
                  <a:pt x="9053200" y="8921518"/>
                </a:lnTo>
                <a:lnTo>
                  <a:pt x="0" y="8921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882987" y="1363006"/>
            <a:ext cx="12522026" cy="6346432"/>
            <a:chOff x="0" y="0"/>
            <a:chExt cx="3297982" cy="1671488"/>
          </a:xfrm>
        </p:grpSpPr>
        <p:sp>
          <p:nvSpPr>
            <p:cNvPr id="9" name="Freeform 9"/>
            <p:cNvSpPr/>
            <p:nvPr/>
          </p:nvSpPr>
          <p:spPr>
            <a:xfrm>
              <a:off x="0" y="0"/>
              <a:ext cx="3297982" cy="1671488"/>
            </a:xfrm>
            <a:custGeom>
              <a:avLst/>
              <a:gdLst/>
              <a:ahLst/>
              <a:cxnLst/>
              <a:rect l="l" t="t" r="r" b="b"/>
              <a:pathLst>
                <a:path w="3297982" h="1671488">
                  <a:moveTo>
                    <a:pt x="31531" y="0"/>
                  </a:moveTo>
                  <a:lnTo>
                    <a:pt x="3266451" y="0"/>
                  </a:lnTo>
                  <a:cubicBezTo>
                    <a:pt x="3274813" y="0"/>
                    <a:pt x="3282833" y="3322"/>
                    <a:pt x="3288747" y="9235"/>
                  </a:cubicBezTo>
                  <a:cubicBezTo>
                    <a:pt x="3294660" y="15149"/>
                    <a:pt x="3297982" y="23169"/>
                    <a:pt x="3297982" y="31531"/>
                  </a:cubicBezTo>
                  <a:lnTo>
                    <a:pt x="3297982" y="1639957"/>
                  </a:lnTo>
                  <a:cubicBezTo>
                    <a:pt x="3297982" y="1648320"/>
                    <a:pt x="3294660" y="1656340"/>
                    <a:pt x="3288747" y="1662253"/>
                  </a:cubicBezTo>
                  <a:cubicBezTo>
                    <a:pt x="3282833" y="1668166"/>
                    <a:pt x="3274813" y="1671488"/>
                    <a:pt x="3266451" y="1671488"/>
                  </a:cubicBezTo>
                  <a:lnTo>
                    <a:pt x="31531" y="1671488"/>
                  </a:lnTo>
                  <a:cubicBezTo>
                    <a:pt x="23169" y="1671488"/>
                    <a:pt x="15149" y="1668166"/>
                    <a:pt x="9235" y="1662253"/>
                  </a:cubicBezTo>
                  <a:cubicBezTo>
                    <a:pt x="3322" y="1656340"/>
                    <a:pt x="0" y="1648320"/>
                    <a:pt x="0" y="1639957"/>
                  </a:cubicBezTo>
                  <a:lnTo>
                    <a:pt x="0" y="31531"/>
                  </a:lnTo>
                  <a:cubicBezTo>
                    <a:pt x="0" y="23169"/>
                    <a:pt x="3322" y="15149"/>
                    <a:pt x="9235" y="9235"/>
                  </a:cubicBezTo>
                  <a:cubicBezTo>
                    <a:pt x="15149" y="3322"/>
                    <a:pt x="23169" y="0"/>
                    <a:pt x="31531" y="0"/>
                  </a:cubicBezTo>
                  <a:close/>
                </a:path>
              </a:pathLst>
            </a:custGeom>
            <a:solidFill>
              <a:srgbClr val="D33F33"/>
            </a:solidFill>
          </p:spPr>
        </p:sp>
        <p:sp>
          <p:nvSpPr>
            <p:cNvPr id="10" name="TextBox 10"/>
            <p:cNvSpPr txBox="1"/>
            <p:nvPr/>
          </p:nvSpPr>
          <p:spPr>
            <a:xfrm>
              <a:off x="0" y="-38100"/>
              <a:ext cx="3297982" cy="170958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825151" y="2030358"/>
            <a:ext cx="10637698" cy="5059353"/>
          </a:xfrm>
          <a:prstGeom prst="rect">
            <a:avLst/>
          </a:prstGeom>
        </p:spPr>
        <p:txBody>
          <a:bodyPr lIns="0" tIns="0" rIns="0" bIns="0" rtlCol="0" anchor="t">
            <a:spAutoFit/>
          </a:bodyPr>
          <a:lstStyle/>
          <a:p>
            <a:pPr marL="0" lvl="0" indent="0" algn="ctr">
              <a:lnSpc>
                <a:spcPts val="5057"/>
              </a:lnSpc>
              <a:spcBef>
                <a:spcPct val="0"/>
              </a:spcBef>
            </a:pPr>
            <a:r>
              <a:rPr lang="en-US" sz="4597" spc="-91">
                <a:solidFill>
                  <a:srgbClr val="000000"/>
                </a:solidFill>
                <a:latin typeface="Dreaming Outloud Sans"/>
              </a:rPr>
              <a:t>The objective of this project is to conduct a comprehensive analysis of the IMDB movie dataset. The analysis focuses on several key aspects of the dataset, including movie genres, duration, language, directors, and budget. By exploring these factors, we aim to understand their impact on the IMDB scores and financial success of movies</a:t>
            </a:r>
          </a:p>
        </p:txBody>
      </p:sp>
      <p:sp>
        <p:nvSpPr>
          <p:cNvPr id="12" name="Freeform 12"/>
          <p:cNvSpPr/>
          <p:nvPr/>
        </p:nvSpPr>
        <p:spPr>
          <a:xfrm>
            <a:off x="2168345" y="7901921"/>
            <a:ext cx="3715948" cy="1972830"/>
          </a:xfrm>
          <a:custGeom>
            <a:avLst/>
            <a:gdLst/>
            <a:ahLst/>
            <a:cxnLst/>
            <a:rect l="l" t="t" r="r" b="b"/>
            <a:pathLst>
              <a:path w="3715948" h="1972830">
                <a:moveTo>
                  <a:pt x="0" y="0"/>
                </a:moveTo>
                <a:lnTo>
                  <a:pt x="3715948" y="0"/>
                </a:lnTo>
                <a:lnTo>
                  <a:pt x="3715948" y="1972830"/>
                </a:lnTo>
                <a:lnTo>
                  <a:pt x="0" y="1972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5580133" y="7901921"/>
            <a:ext cx="3715948" cy="1972830"/>
          </a:xfrm>
          <a:custGeom>
            <a:avLst/>
            <a:gdLst/>
            <a:ahLst/>
            <a:cxnLst/>
            <a:rect l="l" t="t" r="r" b="b"/>
            <a:pathLst>
              <a:path w="3715948" h="1972830">
                <a:moveTo>
                  <a:pt x="0" y="0"/>
                </a:moveTo>
                <a:lnTo>
                  <a:pt x="3715947" y="0"/>
                </a:lnTo>
                <a:lnTo>
                  <a:pt x="3715947" y="1972830"/>
                </a:lnTo>
                <a:lnTo>
                  <a:pt x="0" y="1972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8991920" y="7901921"/>
            <a:ext cx="3715948" cy="1972830"/>
          </a:xfrm>
          <a:custGeom>
            <a:avLst/>
            <a:gdLst/>
            <a:ahLst/>
            <a:cxnLst/>
            <a:rect l="l" t="t" r="r" b="b"/>
            <a:pathLst>
              <a:path w="3715948" h="1972830">
                <a:moveTo>
                  <a:pt x="0" y="0"/>
                </a:moveTo>
                <a:lnTo>
                  <a:pt x="3715947" y="0"/>
                </a:lnTo>
                <a:lnTo>
                  <a:pt x="3715947" y="1972830"/>
                </a:lnTo>
                <a:lnTo>
                  <a:pt x="0" y="1972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2403707" y="7901921"/>
            <a:ext cx="3715948" cy="1972830"/>
          </a:xfrm>
          <a:custGeom>
            <a:avLst/>
            <a:gdLst/>
            <a:ahLst/>
            <a:cxnLst/>
            <a:rect l="l" t="t" r="r" b="b"/>
            <a:pathLst>
              <a:path w="3715948" h="1972830">
                <a:moveTo>
                  <a:pt x="0" y="0"/>
                </a:moveTo>
                <a:lnTo>
                  <a:pt x="3715948" y="0"/>
                </a:lnTo>
                <a:lnTo>
                  <a:pt x="3715948" y="1972830"/>
                </a:lnTo>
                <a:lnTo>
                  <a:pt x="0" y="1972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176397"/>
            <a:ext cx="18480349" cy="10886606"/>
          </a:xfrm>
          <a:custGeom>
            <a:avLst/>
            <a:gdLst/>
            <a:ahLst/>
            <a:cxnLst/>
            <a:rect l="l" t="t" r="r" b="b"/>
            <a:pathLst>
              <a:path w="18480349" h="10886606">
                <a:moveTo>
                  <a:pt x="0" y="0"/>
                </a:moveTo>
                <a:lnTo>
                  <a:pt x="18480349" y="0"/>
                </a:lnTo>
                <a:lnTo>
                  <a:pt x="18480349" y="10886606"/>
                </a:lnTo>
                <a:lnTo>
                  <a:pt x="0" y="10886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152142" y="3723856"/>
            <a:ext cx="8112038" cy="3086100"/>
            <a:chOff x="0" y="0"/>
            <a:chExt cx="2136504" cy="812800"/>
          </a:xfrm>
        </p:grpSpPr>
        <p:sp>
          <p:nvSpPr>
            <p:cNvPr id="7" name="Freeform 7"/>
            <p:cNvSpPr/>
            <p:nvPr/>
          </p:nvSpPr>
          <p:spPr>
            <a:xfrm>
              <a:off x="0" y="0"/>
              <a:ext cx="2136504" cy="812800"/>
            </a:xfrm>
            <a:custGeom>
              <a:avLst/>
              <a:gdLst/>
              <a:ahLst/>
              <a:cxnLst/>
              <a:rect l="l" t="t" r="r" b="b"/>
              <a:pathLst>
                <a:path w="2136504" h="812800">
                  <a:moveTo>
                    <a:pt x="48673" y="0"/>
                  </a:moveTo>
                  <a:lnTo>
                    <a:pt x="2087831" y="0"/>
                  </a:lnTo>
                  <a:cubicBezTo>
                    <a:pt x="2114712" y="0"/>
                    <a:pt x="2136504" y="21792"/>
                    <a:pt x="2136504" y="48673"/>
                  </a:cubicBezTo>
                  <a:lnTo>
                    <a:pt x="2136504" y="764127"/>
                  </a:lnTo>
                  <a:cubicBezTo>
                    <a:pt x="2136504" y="791008"/>
                    <a:pt x="2114712" y="812800"/>
                    <a:pt x="2087831" y="812800"/>
                  </a:cubicBezTo>
                  <a:lnTo>
                    <a:pt x="48673" y="812800"/>
                  </a:lnTo>
                  <a:cubicBezTo>
                    <a:pt x="21792" y="812800"/>
                    <a:pt x="0" y="791008"/>
                    <a:pt x="0" y="764127"/>
                  </a:cubicBezTo>
                  <a:lnTo>
                    <a:pt x="0" y="48673"/>
                  </a:lnTo>
                  <a:cubicBezTo>
                    <a:pt x="0" y="21792"/>
                    <a:pt x="21792" y="0"/>
                    <a:pt x="48673" y="0"/>
                  </a:cubicBezTo>
                  <a:close/>
                </a:path>
              </a:pathLst>
            </a:custGeom>
            <a:solidFill>
              <a:srgbClr val="FECC32"/>
            </a:solidFill>
          </p:spPr>
        </p:sp>
        <p:sp>
          <p:nvSpPr>
            <p:cNvPr id="8" name="TextBox 8"/>
            <p:cNvSpPr txBox="1"/>
            <p:nvPr/>
          </p:nvSpPr>
          <p:spPr>
            <a:xfrm>
              <a:off x="0" y="-38100"/>
              <a:ext cx="2136504"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182528" y="4498962"/>
            <a:ext cx="7952866" cy="1479575"/>
          </a:xfrm>
          <a:prstGeom prst="rect">
            <a:avLst/>
          </a:prstGeom>
        </p:spPr>
        <p:txBody>
          <a:bodyPr lIns="0" tIns="0" rIns="0" bIns="0" rtlCol="0" anchor="t">
            <a:spAutoFit/>
          </a:bodyPr>
          <a:lstStyle/>
          <a:p>
            <a:pPr algn="ctr">
              <a:lnSpc>
                <a:spcPts val="11001"/>
              </a:lnSpc>
            </a:pPr>
            <a:r>
              <a:rPr lang="en-US" sz="11001">
                <a:solidFill>
                  <a:srgbClr val="000000"/>
                </a:solidFill>
                <a:latin typeface="Barlow SemiCondensed Heavy"/>
              </a:rPr>
              <a:t>APPROACH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766050" y="1286427"/>
            <a:ext cx="3834852" cy="752475"/>
          </a:xfrm>
          <a:prstGeom prst="rect">
            <a:avLst/>
          </a:prstGeom>
        </p:spPr>
        <p:txBody>
          <a:bodyPr lIns="0" tIns="0" rIns="0" bIns="0" rtlCol="0" anchor="t">
            <a:spAutoFit/>
          </a:bodyPr>
          <a:lstStyle/>
          <a:p>
            <a:pPr algn="l">
              <a:lnSpc>
                <a:spcPts val="6299"/>
              </a:lnSpc>
              <a:spcBef>
                <a:spcPct val="0"/>
              </a:spcBef>
            </a:pPr>
            <a:r>
              <a:rPr lang="en-US" sz="4499">
                <a:solidFill>
                  <a:srgbClr val="CE0000"/>
                </a:solidFill>
                <a:latin typeface="Dreaming Outloud Sans"/>
              </a:rPr>
              <a:t>Data Cleaning:</a:t>
            </a:r>
          </a:p>
        </p:txBody>
      </p:sp>
      <p:sp>
        <p:nvSpPr>
          <p:cNvPr id="7" name="TextBox 7"/>
          <p:cNvSpPr txBox="1"/>
          <p:nvPr/>
        </p:nvSpPr>
        <p:spPr>
          <a:xfrm>
            <a:off x="410791" y="2328031"/>
            <a:ext cx="9740883" cy="2066925"/>
          </a:xfrm>
          <a:prstGeom prst="rect">
            <a:avLst/>
          </a:prstGeom>
        </p:spPr>
        <p:txBody>
          <a:bodyPr lIns="0" tIns="0" rIns="0" bIns="0" rtlCol="0" anchor="t">
            <a:spAutoFit/>
          </a:bodyPr>
          <a:lstStyle/>
          <a:p>
            <a:pPr algn="l">
              <a:lnSpc>
                <a:spcPts val="4079"/>
              </a:lnSpc>
            </a:pPr>
            <a:r>
              <a:rPr lang="en-US" sz="3399">
                <a:solidFill>
                  <a:srgbClr val="000000"/>
                </a:solidFill>
                <a:latin typeface="Dreaming Outloud Sans Bold"/>
              </a:rPr>
              <a:t>This step involves preprocessing the data to make it suitable for analysis. It includes handling missing values, removing duplicates, converting data types if necessary, and possibly feature engineering.</a:t>
            </a:r>
          </a:p>
        </p:txBody>
      </p:sp>
      <p:sp>
        <p:nvSpPr>
          <p:cNvPr id="8" name="Freeform 8"/>
          <p:cNvSpPr/>
          <p:nvPr/>
        </p:nvSpPr>
        <p:spPr>
          <a:xfrm flipH="1">
            <a:off x="14158701" y="375952"/>
            <a:ext cx="2139932" cy="3923209"/>
          </a:xfrm>
          <a:custGeom>
            <a:avLst/>
            <a:gdLst/>
            <a:ahLst/>
            <a:cxnLst/>
            <a:rect l="l" t="t" r="r" b="b"/>
            <a:pathLst>
              <a:path w="2139932" h="3923209">
                <a:moveTo>
                  <a:pt x="2139932" y="0"/>
                </a:moveTo>
                <a:lnTo>
                  <a:pt x="0" y="0"/>
                </a:lnTo>
                <a:lnTo>
                  <a:pt x="0" y="3923208"/>
                </a:lnTo>
                <a:lnTo>
                  <a:pt x="2139932" y="3923208"/>
                </a:lnTo>
                <a:lnTo>
                  <a:pt x="213993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5046674" y="1107330"/>
            <a:ext cx="2503919" cy="3287626"/>
          </a:xfrm>
          <a:custGeom>
            <a:avLst/>
            <a:gdLst/>
            <a:ahLst/>
            <a:cxnLst/>
            <a:rect l="l" t="t" r="r" b="b"/>
            <a:pathLst>
              <a:path w="2503919" h="3287626">
                <a:moveTo>
                  <a:pt x="0" y="0"/>
                </a:moveTo>
                <a:lnTo>
                  <a:pt x="2503919" y="0"/>
                </a:lnTo>
                <a:lnTo>
                  <a:pt x="2503919" y="3287626"/>
                </a:lnTo>
                <a:lnTo>
                  <a:pt x="0" y="32876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580493" y="5691733"/>
            <a:ext cx="3578209" cy="752475"/>
          </a:xfrm>
          <a:prstGeom prst="rect">
            <a:avLst/>
          </a:prstGeom>
        </p:spPr>
        <p:txBody>
          <a:bodyPr lIns="0" tIns="0" rIns="0" bIns="0" rtlCol="0" anchor="t">
            <a:spAutoFit/>
          </a:bodyPr>
          <a:lstStyle/>
          <a:p>
            <a:pPr algn="l">
              <a:lnSpc>
                <a:spcPts val="6299"/>
              </a:lnSpc>
              <a:spcBef>
                <a:spcPct val="0"/>
              </a:spcBef>
            </a:pPr>
            <a:r>
              <a:rPr lang="en-US" sz="4499">
                <a:solidFill>
                  <a:srgbClr val="CE0000"/>
                </a:solidFill>
                <a:latin typeface="Dreaming Outloud Sans"/>
              </a:rPr>
              <a:t>Data Analysis:</a:t>
            </a:r>
          </a:p>
        </p:txBody>
      </p:sp>
      <p:sp>
        <p:nvSpPr>
          <p:cNvPr id="11" name="TextBox 11"/>
          <p:cNvSpPr txBox="1"/>
          <p:nvPr/>
        </p:nvSpPr>
        <p:spPr>
          <a:xfrm>
            <a:off x="6600903" y="6772275"/>
            <a:ext cx="11537388" cy="2581275"/>
          </a:xfrm>
          <a:prstGeom prst="rect">
            <a:avLst/>
          </a:prstGeom>
        </p:spPr>
        <p:txBody>
          <a:bodyPr lIns="0" tIns="0" rIns="0" bIns="0" rtlCol="0" anchor="t">
            <a:spAutoFit/>
          </a:bodyPr>
          <a:lstStyle/>
          <a:p>
            <a:pPr algn="l">
              <a:lnSpc>
                <a:spcPts val="4079"/>
              </a:lnSpc>
            </a:pPr>
            <a:r>
              <a:rPr lang="en-US" sz="3399">
                <a:solidFill>
                  <a:srgbClr val="000000"/>
                </a:solidFill>
                <a:latin typeface="Dreaming Outloud Sans Bold"/>
              </a:rPr>
              <a:t>This step we explore the data to understand the relationships between different variables. You might look at the correlation between movie ratings and other factors like genre, director, budget, etc. You might also want to consider the year of release, the actors involved, and other relevant factors.</a:t>
            </a:r>
          </a:p>
        </p:txBody>
      </p:sp>
      <p:sp>
        <p:nvSpPr>
          <p:cNvPr id="12" name="Freeform 12"/>
          <p:cNvSpPr/>
          <p:nvPr/>
        </p:nvSpPr>
        <p:spPr>
          <a:xfrm flipH="1">
            <a:off x="626118" y="5430341"/>
            <a:ext cx="2139932" cy="3923209"/>
          </a:xfrm>
          <a:custGeom>
            <a:avLst/>
            <a:gdLst/>
            <a:ahLst/>
            <a:cxnLst/>
            <a:rect l="l" t="t" r="r" b="b"/>
            <a:pathLst>
              <a:path w="2139932" h="3923209">
                <a:moveTo>
                  <a:pt x="2139932" y="0"/>
                </a:moveTo>
                <a:lnTo>
                  <a:pt x="0" y="0"/>
                </a:lnTo>
                <a:lnTo>
                  <a:pt x="0" y="3923209"/>
                </a:lnTo>
                <a:lnTo>
                  <a:pt x="2139932" y="3923209"/>
                </a:lnTo>
                <a:lnTo>
                  <a:pt x="213993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14091" y="6285668"/>
            <a:ext cx="2503919" cy="3287626"/>
          </a:xfrm>
          <a:custGeom>
            <a:avLst/>
            <a:gdLst/>
            <a:ahLst/>
            <a:cxnLst/>
            <a:rect l="l" t="t" r="r" b="b"/>
            <a:pathLst>
              <a:path w="2503919" h="3287626">
                <a:moveTo>
                  <a:pt x="0" y="0"/>
                </a:moveTo>
                <a:lnTo>
                  <a:pt x="2503919" y="0"/>
                </a:lnTo>
                <a:lnTo>
                  <a:pt x="2503919" y="3287626"/>
                </a:lnTo>
                <a:lnTo>
                  <a:pt x="0" y="32876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176397"/>
            <a:ext cx="18480349" cy="10886606"/>
          </a:xfrm>
          <a:custGeom>
            <a:avLst/>
            <a:gdLst/>
            <a:ahLst/>
            <a:cxnLst/>
            <a:rect l="l" t="t" r="r" b="b"/>
            <a:pathLst>
              <a:path w="18480349" h="10886606">
                <a:moveTo>
                  <a:pt x="0" y="0"/>
                </a:moveTo>
                <a:lnTo>
                  <a:pt x="18480349" y="0"/>
                </a:lnTo>
                <a:lnTo>
                  <a:pt x="18480349" y="10886606"/>
                </a:lnTo>
                <a:lnTo>
                  <a:pt x="0" y="10886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3681172" y="3723856"/>
            <a:ext cx="10925655" cy="3086100"/>
            <a:chOff x="0" y="0"/>
            <a:chExt cx="2877539" cy="812800"/>
          </a:xfrm>
        </p:grpSpPr>
        <p:sp>
          <p:nvSpPr>
            <p:cNvPr id="7" name="Freeform 7"/>
            <p:cNvSpPr/>
            <p:nvPr/>
          </p:nvSpPr>
          <p:spPr>
            <a:xfrm>
              <a:off x="0" y="0"/>
              <a:ext cx="2877539" cy="812800"/>
            </a:xfrm>
            <a:custGeom>
              <a:avLst/>
              <a:gdLst/>
              <a:ahLst/>
              <a:cxnLst/>
              <a:rect l="l" t="t" r="r" b="b"/>
              <a:pathLst>
                <a:path w="2877539" h="812800">
                  <a:moveTo>
                    <a:pt x="36139" y="0"/>
                  </a:moveTo>
                  <a:lnTo>
                    <a:pt x="2841400" y="0"/>
                  </a:lnTo>
                  <a:cubicBezTo>
                    <a:pt x="2850985" y="0"/>
                    <a:pt x="2860177" y="3807"/>
                    <a:pt x="2866954" y="10585"/>
                  </a:cubicBezTo>
                  <a:cubicBezTo>
                    <a:pt x="2873731" y="17362"/>
                    <a:pt x="2877539" y="26554"/>
                    <a:pt x="2877539" y="36139"/>
                  </a:cubicBezTo>
                  <a:lnTo>
                    <a:pt x="2877539" y="776661"/>
                  </a:lnTo>
                  <a:cubicBezTo>
                    <a:pt x="2877539" y="786246"/>
                    <a:pt x="2873731" y="795438"/>
                    <a:pt x="2866954" y="802215"/>
                  </a:cubicBezTo>
                  <a:cubicBezTo>
                    <a:pt x="2860177" y="808993"/>
                    <a:pt x="2850985" y="812800"/>
                    <a:pt x="2841400" y="812800"/>
                  </a:cubicBezTo>
                  <a:lnTo>
                    <a:pt x="36139" y="812800"/>
                  </a:lnTo>
                  <a:cubicBezTo>
                    <a:pt x="26554" y="812800"/>
                    <a:pt x="17362" y="808993"/>
                    <a:pt x="10585" y="802215"/>
                  </a:cubicBezTo>
                  <a:cubicBezTo>
                    <a:pt x="3807" y="795438"/>
                    <a:pt x="0" y="786246"/>
                    <a:pt x="0" y="776661"/>
                  </a:cubicBezTo>
                  <a:lnTo>
                    <a:pt x="0" y="36139"/>
                  </a:lnTo>
                  <a:cubicBezTo>
                    <a:pt x="0" y="26554"/>
                    <a:pt x="3807" y="17362"/>
                    <a:pt x="10585" y="10585"/>
                  </a:cubicBezTo>
                  <a:cubicBezTo>
                    <a:pt x="17362" y="3807"/>
                    <a:pt x="26554" y="0"/>
                    <a:pt x="36139" y="0"/>
                  </a:cubicBezTo>
                  <a:close/>
                </a:path>
              </a:pathLst>
            </a:custGeom>
            <a:solidFill>
              <a:srgbClr val="FECC32"/>
            </a:solidFill>
          </p:spPr>
        </p:sp>
        <p:sp>
          <p:nvSpPr>
            <p:cNvPr id="8" name="TextBox 8"/>
            <p:cNvSpPr txBox="1"/>
            <p:nvPr/>
          </p:nvSpPr>
          <p:spPr>
            <a:xfrm>
              <a:off x="0" y="-38100"/>
              <a:ext cx="2877539"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681172" y="4498962"/>
            <a:ext cx="10925655" cy="1479575"/>
          </a:xfrm>
          <a:prstGeom prst="rect">
            <a:avLst/>
          </a:prstGeom>
        </p:spPr>
        <p:txBody>
          <a:bodyPr lIns="0" tIns="0" rIns="0" bIns="0" rtlCol="0" anchor="t">
            <a:spAutoFit/>
          </a:bodyPr>
          <a:lstStyle/>
          <a:p>
            <a:pPr algn="ctr">
              <a:lnSpc>
                <a:spcPts val="11001"/>
              </a:lnSpc>
            </a:pPr>
            <a:r>
              <a:rPr lang="en-US" sz="11001">
                <a:solidFill>
                  <a:srgbClr val="000000"/>
                </a:solidFill>
                <a:latin typeface="Barlow SemiCondensed Heavy"/>
              </a:rPr>
              <a:t>TECH-STACK USED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994944">
            <a:off x="-1820393" y="-5606437"/>
            <a:ext cx="22259680" cy="23650910"/>
          </a:xfrm>
          <a:custGeom>
            <a:avLst/>
            <a:gdLst/>
            <a:ahLst/>
            <a:cxnLst/>
            <a:rect l="l" t="t" r="r" b="b"/>
            <a:pathLst>
              <a:path w="22259680" h="23650910">
                <a:moveTo>
                  <a:pt x="0" y="0"/>
                </a:moveTo>
                <a:lnTo>
                  <a:pt x="22259680" y="0"/>
                </a:lnTo>
                <a:lnTo>
                  <a:pt x="22259680" y="23650910"/>
                </a:lnTo>
                <a:lnTo>
                  <a:pt x="0" y="23650910"/>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sp>
        <p:nvSpPr>
          <p:cNvPr id="6" name="Freeform 6"/>
          <p:cNvSpPr/>
          <p:nvPr/>
        </p:nvSpPr>
        <p:spPr>
          <a:xfrm rot="2699999">
            <a:off x="1010467" y="-8484418"/>
            <a:ext cx="16267065" cy="16030453"/>
          </a:xfrm>
          <a:custGeom>
            <a:avLst/>
            <a:gdLst/>
            <a:ahLst/>
            <a:cxnLst/>
            <a:rect l="l" t="t" r="r" b="b"/>
            <a:pathLst>
              <a:path w="16267065" h="16030453">
                <a:moveTo>
                  <a:pt x="0" y="0"/>
                </a:moveTo>
                <a:lnTo>
                  <a:pt x="16267066" y="0"/>
                </a:lnTo>
                <a:lnTo>
                  <a:pt x="16267066" y="16030454"/>
                </a:lnTo>
                <a:lnTo>
                  <a:pt x="0" y="16030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3175055" y="4160951"/>
            <a:ext cx="12522026" cy="6346432"/>
            <a:chOff x="0" y="0"/>
            <a:chExt cx="3297982" cy="1671488"/>
          </a:xfrm>
        </p:grpSpPr>
        <p:sp>
          <p:nvSpPr>
            <p:cNvPr id="8" name="Freeform 8"/>
            <p:cNvSpPr/>
            <p:nvPr/>
          </p:nvSpPr>
          <p:spPr>
            <a:xfrm>
              <a:off x="0" y="0"/>
              <a:ext cx="3297982" cy="1671488"/>
            </a:xfrm>
            <a:custGeom>
              <a:avLst/>
              <a:gdLst/>
              <a:ahLst/>
              <a:cxnLst/>
              <a:rect l="l" t="t" r="r" b="b"/>
              <a:pathLst>
                <a:path w="3297982" h="1671488">
                  <a:moveTo>
                    <a:pt x="31531" y="0"/>
                  </a:moveTo>
                  <a:lnTo>
                    <a:pt x="3266451" y="0"/>
                  </a:lnTo>
                  <a:cubicBezTo>
                    <a:pt x="3274813" y="0"/>
                    <a:pt x="3282833" y="3322"/>
                    <a:pt x="3288747" y="9235"/>
                  </a:cubicBezTo>
                  <a:cubicBezTo>
                    <a:pt x="3294660" y="15149"/>
                    <a:pt x="3297982" y="23169"/>
                    <a:pt x="3297982" y="31531"/>
                  </a:cubicBezTo>
                  <a:lnTo>
                    <a:pt x="3297982" y="1639957"/>
                  </a:lnTo>
                  <a:cubicBezTo>
                    <a:pt x="3297982" y="1648320"/>
                    <a:pt x="3294660" y="1656340"/>
                    <a:pt x="3288747" y="1662253"/>
                  </a:cubicBezTo>
                  <a:cubicBezTo>
                    <a:pt x="3282833" y="1668166"/>
                    <a:pt x="3274813" y="1671488"/>
                    <a:pt x="3266451" y="1671488"/>
                  </a:cubicBezTo>
                  <a:lnTo>
                    <a:pt x="31531" y="1671488"/>
                  </a:lnTo>
                  <a:cubicBezTo>
                    <a:pt x="23169" y="1671488"/>
                    <a:pt x="15149" y="1668166"/>
                    <a:pt x="9235" y="1662253"/>
                  </a:cubicBezTo>
                  <a:cubicBezTo>
                    <a:pt x="3322" y="1656340"/>
                    <a:pt x="0" y="1648320"/>
                    <a:pt x="0" y="1639957"/>
                  </a:cubicBezTo>
                  <a:lnTo>
                    <a:pt x="0" y="31531"/>
                  </a:lnTo>
                  <a:cubicBezTo>
                    <a:pt x="0" y="23169"/>
                    <a:pt x="3322" y="15149"/>
                    <a:pt x="9235" y="9235"/>
                  </a:cubicBezTo>
                  <a:cubicBezTo>
                    <a:pt x="15149" y="3322"/>
                    <a:pt x="23169" y="0"/>
                    <a:pt x="31531" y="0"/>
                  </a:cubicBezTo>
                  <a:close/>
                </a:path>
              </a:pathLst>
            </a:custGeom>
            <a:solidFill>
              <a:srgbClr val="D33F33"/>
            </a:solidFill>
          </p:spPr>
        </p:sp>
        <p:sp>
          <p:nvSpPr>
            <p:cNvPr id="9" name="TextBox 9"/>
            <p:cNvSpPr txBox="1"/>
            <p:nvPr/>
          </p:nvSpPr>
          <p:spPr>
            <a:xfrm>
              <a:off x="0" y="-38100"/>
              <a:ext cx="3297982" cy="1709588"/>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2699999">
            <a:off x="646889" y="2641865"/>
            <a:ext cx="16267065" cy="16030453"/>
          </a:xfrm>
          <a:custGeom>
            <a:avLst/>
            <a:gdLst/>
            <a:ahLst/>
            <a:cxnLst/>
            <a:rect l="l" t="t" r="r" b="b"/>
            <a:pathLst>
              <a:path w="16267065" h="16030453">
                <a:moveTo>
                  <a:pt x="0" y="0"/>
                </a:moveTo>
                <a:lnTo>
                  <a:pt x="16267065" y="0"/>
                </a:lnTo>
                <a:lnTo>
                  <a:pt x="16267065" y="16030454"/>
                </a:lnTo>
                <a:lnTo>
                  <a:pt x="0" y="16030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6152381" y="5295681"/>
            <a:ext cx="1351077" cy="1236024"/>
          </a:xfrm>
          <a:custGeom>
            <a:avLst/>
            <a:gdLst/>
            <a:ahLst/>
            <a:cxnLst/>
            <a:rect l="l" t="t" r="r" b="b"/>
            <a:pathLst>
              <a:path w="1351077" h="1236024">
                <a:moveTo>
                  <a:pt x="0" y="0"/>
                </a:moveTo>
                <a:lnTo>
                  <a:pt x="1351077" y="0"/>
                </a:lnTo>
                <a:lnTo>
                  <a:pt x="1351077" y="1236025"/>
                </a:lnTo>
                <a:lnTo>
                  <a:pt x="0" y="1236025"/>
                </a:lnTo>
                <a:lnTo>
                  <a:pt x="0" y="0"/>
                </a:lnTo>
                <a:close/>
              </a:path>
            </a:pathLst>
          </a:custGeom>
          <a:blipFill>
            <a:blip r:embed="rId6"/>
            <a:stretch>
              <a:fillRect/>
            </a:stretch>
          </a:blipFill>
        </p:spPr>
      </p:sp>
      <p:sp>
        <p:nvSpPr>
          <p:cNvPr id="12" name="TextBox 12"/>
          <p:cNvSpPr txBox="1"/>
          <p:nvPr/>
        </p:nvSpPr>
        <p:spPr>
          <a:xfrm>
            <a:off x="4219771" y="6919829"/>
            <a:ext cx="5216298" cy="752475"/>
          </a:xfrm>
          <a:prstGeom prst="rect">
            <a:avLst/>
          </a:prstGeom>
        </p:spPr>
        <p:txBody>
          <a:bodyPr lIns="0" tIns="0" rIns="0" bIns="0" rtlCol="0" anchor="t">
            <a:spAutoFit/>
          </a:bodyPr>
          <a:lstStyle/>
          <a:p>
            <a:pPr algn="l">
              <a:lnSpc>
                <a:spcPts val="6299"/>
              </a:lnSpc>
              <a:spcBef>
                <a:spcPct val="0"/>
              </a:spcBef>
            </a:pPr>
            <a:r>
              <a:rPr lang="en-US" sz="4499">
                <a:solidFill>
                  <a:srgbClr val="000000"/>
                </a:solidFill>
                <a:latin typeface="Dreaming Outloud Sans"/>
              </a:rPr>
              <a:t>Microsoft Powerpoint</a:t>
            </a:r>
          </a:p>
        </p:txBody>
      </p:sp>
      <p:sp>
        <p:nvSpPr>
          <p:cNvPr id="13" name="Freeform 13"/>
          <p:cNvSpPr/>
          <p:nvPr/>
        </p:nvSpPr>
        <p:spPr>
          <a:xfrm>
            <a:off x="11507278" y="5239032"/>
            <a:ext cx="2158915" cy="1349322"/>
          </a:xfrm>
          <a:custGeom>
            <a:avLst/>
            <a:gdLst/>
            <a:ahLst/>
            <a:cxnLst/>
            <a:rect l="l" t="t" r="r" b="b"/>
            <a:pathLst>
              <a:path w="2158915" h="1349322">
                <a:moveTo>
                  <a:pt x="0" y="0"/>
                </a:moveTo>
                <a:lnTo>
                  <a:pt x="2158915" y="0"/>
                </a:lnTo>
                <a:lnTo>
                  <a:pt x="2158915" y="1349322"/>
                </a:lnTo>
                <a:lnTo>
                  <a:pt x="0" y="1349322"/>
                </a:lnTo>
                <a:lnTo>
                  <a:pt x="0" y="0"/>
                </a:lnTo>
                <a:close/>
              </a:path>
            </a:pathLst>
          </a:custGeom>
          <a:blipFill>
            <a:blip r:embed="rId7"/>
            <a:stretch>
              <a:fillRect/>
            </a:stretch>
          </a:blipFill>
        </p:spPr>
      </p:sp>
      <p:sp>
        <p:nvSpPr>
          <p:cNvPr id="14" name="TextBox 14"/>
          <p:cNvSpPr txBox="1"/>
          <p:nvPr/>
        </p:nvSpPr>
        <p:spPr>
          <a:xfrm>
            <a:off x="10949849" y="6919829"/>
            <a:ext cx="3829833" cy="752475"/>
          </a:xfrm>
          <a:prstGeom prst="rect">
            <a:avLst/>
          </a:prstGeom>
        </p:spPr>
        <p:txBody>
          <a:bodyPr lIns="0" tIns="0" rIns="0" bIns="0" rtlCol="0" anchor="t">
            <a:spAutoFit/>
          </a:bodyPr>
          <a:lstStyle/>
          <a:p>
            <a:pPr algn="l">
              <a:lnSpc>
                <a:spcPts val="6299"/>
              </a:lnSpc>
              <a:spcBef>
                <a:spcPct val="0"/>
              </a:spcBef>
            </a:pPr>
            <a:r>
              <a:rPr lang="en-US" sz="4499">
                <a:solidFill>
                  <a:srgbClr val="000000"/>
                </a:solidFill>
                <a:latin typeface="Dreaming Outloud Sans"/>
              </a:rPr>
              <a:t>Microsoft Excel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75484" y="0"/>
            <a:ext cx="18463484" cy="10202510"/>
            <a:chOff x="0" y="0"/>
            <a:chExt cx="4862811" cy="2687081"/>
          </a:xfrm>
        </p:grpSpPr>
        <p:sp>
          <p:nvSpPr>
            <p:cNvPr id="3" name="Freeform 3"/>
            <p:cNvSpPr/>
            <p:nvPr/>
          </p:nvSpPr>
          <p:spPr>
            <a:xfrm>
              <a:off x="0" y="0"/>
              <a:ext cx="4862811" cy="2687081"/>
            </a:xfrm>
            <a:custGeom>
              <a:avLst/>
              <a:gdLst/>
              <a:ahLst/>
              <a:cxnLst/>
              <a:rect l="l" t="t" r="r" b="b"/>
              <a:pathLst>
                <a:path w="4862811" h="2687081">
                  <a:moveTo>
                    <a:pt x="0" y="0"/>
                  </a:moveTo>
                  <a:lnTo>
                    <a:pt x="4862811" y="0"/>
                  </a:lnTo>
                  <a:lnTo>
                    <a:pt x="4862811" y="2687081"/>
                  </a:lnTo>
                  <a:lnTo>
                    <a:pt x="0" y="2687081"/>
                  </a:lnTo>
                  <a:close/>
                </a:path>
              </a:pathLst>
            </a:custGeom>
            <a:solidFill>
              <a:srgbClr val="FECC32"/>
            </a:solidFill>
          </p:spPr>
        </p:sp>
        <p:sp>
          <p:nvSpPr>
            <p:cNvPr id="4" name="TextBox 4"/>
            <p:cNvSpPr txBox="1"/>
            <p:nvPr/>
          </p:nvSpPr>
          <p:spPr>
            <a:xfrm>
              <a:off x="0" y="-38100"/>
              <a:ext cx="4862811" cy="27251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176397"/>
            <a:ext cx="18480349" cy="10886606"/>
          </a:xfrm>
          <a:custGeom>
            <a:avLst/>
            <a:gdLst/>
            <a:ahLst/>
            <a:cxnLst/>
            <a:rect l="l" t="t" r="r" b="b"/>
            <a:pathLst>
              <a:path w="18480349" h="10886606">
                <a:moveTo>
                  <a:pt x="0" y="0"/>
                </a:moveTo>
                <a:lnTo>
                  <a:pt x="18480349" y="0"/>
                </a:lnTo>
                <a:lnTo>
                  <a:pt x="18480349" y="10886606"/>
                </a:lnTo>
                <a:lnTo>
                  <a:pt x="0" y="10886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152142" y="3723856"/>
            <a:ext cx="8112038" cy="3086100"/>
            <a:chOff x="0" y="0"/>
            <a:chExt cx="2136504" cy="812800"/>
          </a:xfrm>
        </p:grpSpPr>
        <p:sp>
          <p:nvSpPr>
            <p:cNvPr id="7" name="Freeform 7"/>
            <p:cNvSpPr/>
            <p:nvPr/>
          </p:nvSpPr>
          <p:spPr>
            <a:xfrm>
              <a:off x="0" y="0"/>
              <a:ext cx="2136504" cy="812800"/>
            </a:xfrm>
            <a:custGeom>
              <a:avLst/>
              <a:gdLst/>
              <a:ahLst/>
              <a:cxnLst/>
              <a:rect l="l" t="t" r="r" b="b"/>
              <a:pathLst>
                <a:path w="2136504" h="812800">
                  <a:moveTo>
                    <a:pt x="48673" y="0"/>
                  </a:moveTo>
                  <a:lnTo>
                    <a:pt x="2087831" y="0"/>
                  </a:lnTo>
                  <a:cubicBezTo>
                    <a:pt x="2114712" y="0"/>
                    <a:pt x="2136504" y="21792"/>
                    <a:pt x="2136504" y="48673"/>
                  </a:cubicBezTo>
                  <a:lnTo>
                    <a:pt x="2136504" y="764127"/>
                  </a:lnTo>
                  <a:cubicBezTo>
                    <a:pt x="2136504" y="791008"/>
                    <a:pt x="2114712" y="812800"/>
                    <a:pt x="2087831" y="812800"/>
                  </a:cubicBezTo>
                  <a:lnTo>
                    <a:pt x="48673" y="812800"/>
                  </a:lnTo>
                  <a:cubicBezTo>
                    <a:pt x="21792" y="812800"/>
                    <a:pt x="0" y="791008"/>
                    <a:pt x="0" y="764127"/>
                  </a:cubicBezTo>
                  <a:lnTo>
                    <a:pt x="0" y="48673"/>
                  </a:lnTo>
                  <a:cubicBezTo>
                    <a:pt x="0" y="21792"/>
                    <a:pt x="21792" y="0"/>
                    <a:pt x="48673" y="0"/>
                  </a:cubicBezTo>
                  <a:close/>
                </a:path>
              </a:pathLst>
            </a:custGeom>
            <a:solidFill>
              <a:srgbClr val="FECC32"/>
            </a:solidFill>
          </p:spPr>
        </p:sp>
        <p:sp>
          <p:nvSpPr>
            <p:cNvPr id="8" name="TextBox 8"/>
            <p:cNvSpPr txBox="1"/>
            <p:nvPr/>
          </p:nvSpPr>
          <p:spPr>
            <a:xfrm>
              <a:off x="0" y="-38100"/>
              <a:ext cx="2136504"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777096" y="4498962"/>
            <a:ext cx="6733809" cy="1479575"/>
          </a:xfrm>
          <a:prstGeom prst="rect">
            <a:avLst/>
          </a:prstGeom>
        </p:spPr>
        <p:txBody>
          <a:bodyPr lIns="0" tIns="0" rIns="0" bIns="0" rtlCol="0" anchor="t">
            <a:spAutoFit/>
          </a:bodyPr>
          <a:lstStyle/>
          <a:p>
            <a:pPr algn="ctr">
              <a:lnSpc>
                <a:spcPts val="11001"/>
              </a:lnSpc>
            </a:pPr>
            <a:r>
              <a:rPr lang="en-US" sz="11001">
                <a:solidFill>
                  <a:srgbClr val="000000"/>
                </a:solidFill>
                <a:latin typeface="Barlow SemiCondensed Heavy"/>
              </a:rPr>
              <a:t>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392</Words>
  <Application>Microsoft Office PowerPoint</Application>
  <PresentationFormat>Custom</PresentationFormat>
  <Paragraphs>53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Dreaming Outloud Sans</vt:lpstr>
      <vt:lpstr>Barlow SemiCondensed Heavy</vt:lpstr>
      <vt:lpstr>Calibri</vt:lpstr>
      <vt:lpstr>Arial</vt:lpstr>
      <vt:lpstr>Dreaming Outloud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conventions of film</dc:title>
  <cp:lastModifiedBy>sneha kumar</cp:lastModifiedBy>
  <cp:revision>2</cp:revision>
  <dcterms:created xsi:type="dcterms:W3CDTF">2006-08-16T00:00:00Z</dcterms:created>
  <dcterms:modified xsi:type="dcterms:W3CDTF">2024-05-27T15:26:29Z</dcterms:modified>
  <dc:identifier>DAGGOOPUFlo</dc:identifier>
</cp:coreProperties>
</file>